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charts/chart5.xml" ContentType="application/vnd.openxmlformats-officedocument.drawingml.chart+xml"/>
  <Override PartName="/ppt/notesMasters/notesMaster1.xml" ContentType="application/vnd.openxmlformats-officedocument.presentationml.notesMaster+xml"/>
  <Override PartName="/ppt/charts/chart6.xml" ContentType="application/vnd.openxmlformats-officedocument.drawingml.chart+xml"/>
  <Override PartName="/ppt/charts/chart7.xml" ContentType="application/vnd.openxmlformats-officedocument.drawingml.chart+xml"/>
  <Override PartName="/ppt/charts/chart4.xml" ContentType="application/vnd.openxmlformats-officedocument.drawingml.chart+xml"/>
  <Override PartName="/ppt/charts/chart1.xml" ContentType="application/vnd.openxmlformats-officedocument.drawingml.chart+xml"/>
  <Override PartName="/ppt/charts/chart3.xml" ContentType="application/vnd.openxmlformats-officedocument.drawingml.chart+xml"/>
  <Override PartName="/ppt/charts/chart2.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8" r:id="rId3"/>
    <p:sldId id="289" r:id="rId4"/>
    <p:sldId id="269" r:id="rId5"/>
    <p:sldId id="271" r:id="rId6"/>
    <p:sldId id="290" r:id="rId7"/>
    <p:sldId id="293" r:id="rId8"/>
    <p:sldId id="270" r:id="rId9"/>
    <p:sldId id="277" r:id="rId10"/>
    <p:sldId id="294" r:id="rId11"/>
    <p:sldId id="295" r:id="rId12"/>
    <p:sldId id="279" r:id="rId13"/>
    <p:sldId id="280" r:id="rId14"/>
    <p:sldId id="262" r:id="rId15"/>
    <p:sldId id="273" r:id="rId16"/>
    <p:sldId id="260" r:id="rId17"/>
    <p:sldId id="264" r:id="rId18"/>
    <p:sldId id="281" r:id="rId19"/>
    <p:sldId id="274" r:id="rId20"/>
    <p:sldId id="283" r:id="rId21"/>
    <p:sldId id="276" r:id="rId22"/>
    <p:sldId id="287" r:id="rId23"/>
    <p:sldId id="284" r:id="rId24"/>
    <p:sldId id="291" r:id="rId25"/>
    <p:sldId id="29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snapToObjects="1">
      <p:cViewPr>
        <p:scale>
          <a:sx n="150" d="100"/>
          <a:sy n="150" d="100"/>
        </p:scale>
        <p:origin x="520" y="-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34" Type="http://schemas.openxmlformats.org/officeDocument/2006/relationships/customXml" Target="../customXml/item3.xml"/><Relationship Id="rId25" Type="http://schemas.openxmlformats.org/officeDocument/2006/relationships/slide" Target="slides/slide24.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33" Type="http://schemas.openxmlformats.org/officeDocument/2006/relationships/customXml" Target="../customXml/item2.xml"/><Relationship Id="rId20" Type="http://schemas.openxmlformats.org/officeDocument/2006/relationships/slide" Target="slides/slide19.xml"/><Relationship Id="rId29" Type="http://schemas.openxmlformats.org/officeDocument/2006/relationships/viewProps" Target="viewProps.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slide" Target="slides/slide2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32" Type="http://schemas.openxmlformats.org/officeDocument/2006/relationships/customXml" Target="../customXml/item1.xml"/><Relationship Id="rId23" Type="http://schemas.openxmlformats.org/officeDocument/2006/relationships/slide" Target="slides/slide22.xml"/><Relationship Id="rId28"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3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35" Type="http://schemas.openxmlformats.org/officeDocument/2006/relationships/customXml" Target="../customXml/item4.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C00000"/>
              </a:solidFill>
              <a:ln w="19050">
                <a:solidFill>
                  <a:schemeClr val="lt1"/>
                </a:solidFill>
              </a:ln>
              <a:effectLst/>
            </c:spPr>
          </c:dPt>
          <c:dPt>
            <c:idx val="1"/>
            <c:bubble3D val="0"/>
            <c:spPr>
              <a:solidFill>
                <a:srgbClr val="0070C0"/>
              </a:solidFill>
              <a:ln w="19050">
                <a:solidFill>
                  <a:schemeClr val="lt1"/>
                </a:solidFill>
              </a:ln>
              <a:effectLst/>
            </c:spPr>
          </c:dPt>
          <c:dLbls>
            <c:dLbl>
              <c:idx val="0"/>
              <c:layout/>
              <c:tx>
                <c:rich>
                  <a:bodyPr/>
                  <a:lstStyle/>
                  <a:p>
                    <a:r>
                      <a:rPr lang="en-US" sz="2000" dirty="0" smtClean="0"/>
                      <a:t>International</a:t>
                    </a:r>
                    <a:endParaRPr lang="en-US" sz="2000" baseline="0" dirty="0" smtClean="0"/>
                  </a:p>
                  <a:p>
                    <a:r>
                      <a:rPr lang="en-US" sz="1400" dirty="0" smtClean="0"/>
                      <a:t>$99 million</a:t>
                    </a:r>
                    <a:endParaRPr lang="en-US" sz="1400" dirty="0"/>
                  </a:p>
                </c:rich>
              </c:tx>
              <c:dLblPos val="outEnd"/>
              <c:showLegendKey val="0"/>
              <c:showVal val="1"/>
              <c:showCatName val="1"/>
              <c:showSerName val="1"/>
              <c:showPercent val="1"/>
              <c:showBubbleSize val="0"/>
              <c:extLst>
                <c:ext xmlns:c15="http://schemas.microsoft.com/office/drawing/2012/chart" uri="{CE6537A1-D6FC-4f65-9D91-7224C49458BB}">
                  <c15:layout/>
                </c:ext>
              </c:extLst>
            </c:dLbl>
            <c:dLbl>
              <c:idx val="1"/>
              <c:layout>
                <c:manualLayout>
                  <c:x val="-0.0036231884057971"/>
                  <c:y val="0.0"/>
                </c:manualLayout>
              </c:layout>
              <c:tx>
                <c:rich>
                  <a:bodyPr/>
                  <a:lstStyle/>
                  <a:p>
                    <a:r>
                      <a:rPr lang="en-US" sz="2000" dirty="0" smtClean="0"/>
                      <a:t>South African</a:t>
                    </a:r>
                    <a:endParaRPr lang="en-US" sz="2000" baseline="0" dirty="0" smtClean="0"/>
                  </a:p>
                  <a:p>
                    <a:r>
                      <a:rPr lang="en-US" sz="1400" baseline="0" dirty="0" smtClean="0"/>
                      <a:t>$15 million</a:t>
                    </a:r>
                    <a:endParaRPr lang="en-US" sz="1400" dirty="0"/>
                  </a:p>
                </c:rich>
              </c:tx>
              <c:dLblPos val="bestFit"/>
              <c:showLegendKey val="0"/>
              <c:showVal val="1"/>
              <c:showCatName val="1"/>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1"/>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International</c:v>
                </c:pt>
                <c:pt idx="1">
                  <c:v>South African</c:v>
                </c:pt>
              </c:strCache>
            </c:strRef>
          </c:cat>
          <c:val>
            <c:numRef>
              <c:f>Sheet1!$B$2:$B$3</c:f>
              <c:numCache>
                <c:formatCode>[$$-409]#,##0</c:formatCode>
                <c:ptCount val="2"/>
                <c:pt idx="0">
                  <c:v>9.8626723E7</c:v>
                </c:pt>
                <c:pt idx="1">
                  <c:v>1.5474763E7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Health</c:v>
                </c:pt>
                <c:pt idx="1">
                  <c:v>Education</c:v>
                </c:pt>
                <c:pt idx="2">
                  <c:v>Human rights</c:v>
                </c:pt>
                <c:pt idx="3">
                  <c:v>Public affairs</c:v>
                </c:pt>
                <c:pt idx="4">
                  <c:v>Information &amp; communications</c:v>
                </c:pt>
                <c:pt idx="5">
                  <c:v>Economic development</c:v>
                </c:pt>
              </c:strCache>
            </c:strRef>
          </c:cat>
          <c:val>
            <c:numRef>
              <c:f>Sheet1!$B$2:$B$7</c:f>
              <c:numCache>
                <c:formatCode>0.0%</c:formatCode>
                <c:ptCount val="6"/>
                <c:pt idx="0">
                  <c:v>0.373781538655859</c:v>
                </c:pt>
                <c:pt idx="1">
                  <c:v>0.296205739161013</c:v>
                </c:pt>
                <c:pt idx="2">
                  <c:v>0.0543377585809881</c:v>
                </c:pt>
                <c:pt idx="3">
                  <c:v>0.0502743145694001</c:v>
                </c:pt>
                <c:pt idx="4">
                  <c:v>0.0485862471589546</c:v>
                </c:pt>
                <c:pt idx="5">
                  <c:v>0.0426314167372018</c:v>
                </c:pt>
              </c:numCache>
            </c:numRef>
          </c:val>
        </c:ser>
        <c:dLbls>
          <c:showLegendKey val="0"/>
          <c:showVal val="0"/>
          <c:showCatName val="0"/>
          <c:showSerName val="0"/>
          <c:showPercent val="0"/>
          <c:showBubbleSize val="0"/>
        </c:dLbls>
        <c:gapWidth val="219"/>
        <c:overlap val="-27"/>
        <c:axId val="-2033559168"/>
        <c:axId val="-2032808752"/>
      </c:barChart>
      <c:catAx>
        <c:axId val="-203355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32808752"/>
        <c:crosses val="autoZero"/>
        <c:auto val="1"/>
        <c:lblAlgn val="ctr"/>
        <c:lblOffset val="100"/>
        <c:noMultiLvlLbl val="0"/>
      </c:catAx>
      <c:valAx>
        <c:axId val="-2032808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3559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BoE 2010</c:v>
                </c:pt>
              </c:strCache>
            </c:strRef>
          </c:tx>
          <c:invertIfNegative val="0"/>
          <c:dLbls>
            <c:dLbl>
              <c:idx val="3"/>
              <c:layout>
                <c:manualLayout>
                  <c:x val="-0.0169753086419754"/>
                  <c:y val="0.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Social &amp; Community Development</c:v>
                </c:pt>
                <c:pt idx="1">
                  <c:v>Religious Institutions</c:v>
                </c:pt>
                <c:pt idx="2">
                  <c:v>Health</c:v>
                </c:pt>
                <c:pt idx="3">
                  <c:v>Education</c:v>
                </c:pt>
                <c:pt idx="4">
                  <c:v>Animal Welfare</c:v>
                </c:pt>
              </c:strCache>
            </c:strRef>
          </c:cat>
          <c:val>
            <c:numRef>
              <c:f>Sheet1!$B$2:$B$6</c:f>
              <c:numCache>
                <c:formatCode>0%</c:formatCode>
                <c:ptCount val="5"/>
                <c:pt idx="0">
                  <c:v>0.19</c:v>
                </c:pt>
                <c:pt idx="1">
                  <c:v>0.14</c:v>
                </c:pt>
                <c:pt idx="2">
                  <c:v>0.08</c:v>
                </c:pt>
                <c:pt idx="3">
                  <c:v>0.11</c:v>
                </c:pt>
                <c:pt idx="4">
                  <c:v>0.08</c:v>
                </c:pt>
              </c:numCache>
            </c:numRef>
          </c:val>
        </c:ser>
        <c:ser>
          <c:idx val="1"/>
          <c:order val="1"/>
          <c:tx>
            <c:strRef>
              <c:f>Sheet1!$C$1</c:f>
              <c:strCache>
                <c:ptCount val="1"/>
                <c:pt idx="0">
                  <c:v>Nedbank 2012</c:v>
                </c:pt>
              </c:strCache>
            </c:strRef>
          </c:tx>
          <c:invertIfNegative val="0"/>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Social &amp; Community Development</c:v>
                </c:pt>
                <c:pt idx="1">
                  <c:v>Religious Institutions</c:v>
                </c:pt>
                <c:pt idx="2">
                  <c:v>Health</c:v>
                </c:pt>
                <c:pt idx="3">
                  <c:v>Education</c:v>
                </c:pt>
                <c:pt idx="4">
                  <c:v>Animal Welfare</c:v>
                </c:pt>
              </c:strCache>
            </c:strRef>
          </c:cat>
          <c:val>
            <c:numRef>
              <c:f>Sheet1!$C$2:$C$6</c:f>
              <c:numCache>
                <c:formatCode>0%</c:formatCode>
                <c:ptCount val="5"/>
                <c:pt idx="0">
                  <c:v>0.27</c:v>
                </c:pt>
                <c:pt idx="1">
                  <c:v>0.2</c:v>
                </c:pt>
                <c:pt idx="2">
                  <c:v>0.09</c:v>
                </c:pt>
                <c:pt idx="3">
                  <c:v>0.11</c:v>
                </c:pt>
                <c:pt idx="4">
                  <c:v>0.06</c:v>
                </c:pt>
              </c:numCache>
            </c:numRef>
          </c:val>
        </c:ser>
        <c:ser>
          <c:idx val="2"/>
          <c:order val="2"/>
          <c:tx>
            <c:strRef>
              <c:f>Sheet1!$D$1</c:f>
              <c:strCache>
                <c:ptCount val="1"/>
                <c:pt idx="0">
                  <c:v>US Trust Study 2014</c:v>
                </c:pt>
              </c:strCache>
            </c:strRef>
          </c:tx>
          <c:spPr>
            <a:solidFill>
              <a:schemeClr val="accent6"/>
            </a:solidFill>
          </c:spPr>
          <c:invertIfNegative val="0"/>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Social &amp; Community Development</c:v>
                </c:pt>
                <c:pt idx="1">
                  <c:v>Religious Institutions</c:v>
                </c:pt>
                <c:pt idx="2">
                  <c:v>Health</c:v>
                </c:pt>
                <c:pt idx="3">
                  <c:v>Education</c:v>
                </c:pt>
                <c:pt idx="4">
                  <c:v>Animal Welfare</c:v>
                </c:pt>
              </c:strCache>
            </c:strRef>
          </c:cat>
          <c:val>
            <c:numRef>
              <c:f>Sheet1!$D$2:$D$6</c:f>
              <c:numCache>
                <c:formatCode>0%</c:formatCode>
                <c:ptCount val="5"/>
                <c:pt idx="0">
                  <c:v>0.03</c:v>
                </c:pt>
                <c:pt idx="1">
                  <c:v>0.12</c:v>
                </c:pt>
                <c:pt idx="2">
                  <c:v>0.03</c:v>
                </c:pt>
                <c:pt idx="3">
                  <c:v>0.5</c:v>
                </c:pt>
                <c:pt idx="4">
                  <c:v>0.06</c:v>
                </c:pt>
              </c:numCache>
            </c:numRef>
          </c:val>
        </c:ser>
        <c:ser>
          <c:idx val="3"/>
          <c:order val="3"/>
          <c:tx>
            <c:strRef>
              <c:f>Sheet1!$E$1</c:f>
              <c:strCache>
                <c:ptCount val="1"/>
                <c:pt idx="0">
                  <c:v>UK 2012</c:v>
                </c:pt>
              </c:strCache>
            </c:strRef>
          </c:tx>
          <c:spPr>
            <a:solidFill>
              <a:schemeClr val="accent4"/>
            </a:solidFill>
          </c:spPr>
          <c:invertIfNegative val="0"/>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Social &amp; Community Development</c:v>
                </c:pt>
                <c:pt idx="1">
                  <c:v>Religious Institutions</c:v>
                </c:pt>
                <c:pt idx="2">
                  <c:v>Health</c:v>
                </c:pt>
                <c:pt idx="3">
                  <c:v>Education</c:v>
                </c:pt>
                <c:pt idx="4">
                  <c:v>Animal Welfare</c:v>
                </c:pt>
              </c:strCache>
            </c:strRef>
          </c:cat>
          <c:val>
            <c:numRef>
              <c:f>Sheet1!$E$2:$E$6</c:f>
              <c:numCache>
                <c:formatCode>0%</c:formatCode>
                <c:ptCount val="5"/>
                <c:pt idx="0">
                  <c:v>0.15</c:v>
                </c:pt>
                <c:pt idx="1">
                  <c:v>0.08</c:v>
                </c:pt>
                <c:pt idx="2">
                  <c:v>0.2</c:v>
                </c:pt>
                <c:pt idx="3">
                  <c:v>0.2</c:v>
                </c:pt>
                <c:pt idx="4">
                  <c:v>0.01</c:v>
                </c:pt>
              </c:numCache>
            </c:numRef>
          </c:val>
        </c:ser>
        <c:dLbls>
          <c:showLegendKey val="0"/>
          <c:showVal val="1"/>
          <c:showCatName val="0"/>
          <c:showSerName val="0"/>
          <c:showPercent val="0"/>
          <c:showBubbleSize val="0"/>
        </c:dLbls>
        <c:gapWidth val="150"/>
        <c:axId val="-2035419616"/>
        <c:axId val="-2035749632"/>
      </c:barChart>
      <c:catAx>
        <c:axId val="-2035419616"/>
        <c:scaling>
          <c:orientation val="minMax"/>
        </c:scaling>
        <c:delete val="0"/>
        <c:axPos val="b"/>
        <c:numFmt formatCode="General" sourceLinked="0"/>
        <c:majorTickMark val="out"/>
        <c:minorTickMark val="none"/>
        <c:tickLblPos val="nextTo"/>
        <c:crossAx val="-2035749632"/>
        <c:crosses val="autoZero"/>
        <c:auto val="1"/>
        <c:lblAlgn val="ctr"/>
        <c:lblOffset val="100"/>
        <c:noMultiLvlLbl val="0"/>
      </c:catAx>
      <c:valAx>
        <c:axId val="-2035749632"/>
        <c:scaling>
          <c:orientation val="minMax"/>
        </c:scaling>
        <c:delete val="0"/>
        <c:axPos val="l"/>
        <c:majorGridlines/>
        <c:numFmt formatCode="0%" sourceLinked="1"/>
        <c:majorTickMark val="out"/>
        <c:minorTickMark val="none"/>
        <c:tickLblPos val="nextTo"/>
        <c:txPr>
          <a:bodyPr/>
          <a:lstStyle/>
          <a:p>
            <a:pPr>
              <a:defRPr sz="1400"/>
            </a:pPr>
            <a:endParaRPr lang="en-US"/>
          </a:p>
        </c:txPr>
        <c:crossAx val="-2035419616"/>
        <c:crosses val="autoZero"/>
        <c:crossBetween val="between"/>
      </c:valAx>
    </c:plotArea>
    <c:legend>
      <c:legendPos val="b"/>
      <c:layout>
        <c:manualLayout>
          <c:xMode val="edge"/>
          <c:yMode val="edge"/>
          <c:x val="0.104146981627297"/>
          <c:y val="0.905309433594574"/>
          <c:w val="0.875062700495771"/>
          <c:h val="0.077854370440058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BoE 2010</c:v>
                </c:pt>
              </c:strCache>
            </c:strRef>
          </c:tx>
          <c:invertIfNegative val="0"/>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Care about cause</c:v>
                </c:pt>
                <c:pt idx="1">
                  <c:v>Make a difference</c:v>
                </c:pt>
                <c:pt idx="2">
                  <c:v>Give something back to community</c:v>
                </c:pt>
                <c:pt idx="3">
                  <c:v>Religious beliefs</c:v>
                </c:pt>
                <c:pt idx="4">
                  <c:v>Tax incentives</c:v>
                </c:pt>
              </c:strCache>
            </c:strRef>
          </c:cat>
          <c:val>
            <c:numRef>
              <c:f>Sheet1!$B$2:$B$6</c:f>
              <c:numCache>
                <c:formatCode>0%</c:formatCode>
                <c:ptCount val="5"/>
                <c:pt idx="0">
                  <c:v>0.3</c:v>
                </c:pt>
                <c:pt idx="1">
                  <c:v>0.43</c:v>
                </c:pt>
                <c:pt idx="2">
                  <c:v>0.29</c:v>
                </c:pt>
                <c:pt idx="3">
                  <c:v>0.37</c:v>
                </c:pt>
                <c:pt idx="4">
                  <c:v>0.01</c:v>
                </c:pt>
              </c:numCache>
            </c:numRef>
          </c:val>
        </c:ser>
        <c:ser>
          <c:idx val="1"/>
          <c:order val="1"/>
          <c:tx>
            <c:strRef>
              <c:f>Sheet1!$C$1</c:f>
              <c:strCache>
                <c:ptCount val="1"/>
                <c:pt idx="0">
                  <c:v>Nedbank 2012</c:v>
                </c:pt>
              </c:strCache>
            </c:strRef>
          </c:tx>
          <c:invertIfNegative val="0"/>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Care about cause</c:v>
                </c:pt>
                <c:pt idx="1">
                  <c:v>Make a difference</c:v>
                </c:pt>
                <c:pt idx="2">
                  <c:v>Give something back to community</c:v>
                </c:pt>
                <c:pt idx="3">
                  <c:v>Religious beliefs</c:v>
                </c:pt>
                <c:pt idx="4">
                  <c:v>Tax incentives</c:v>
                </c:pt>
              </c:strCache>
            </c:strRef>
          </c:cat>
          <c:val>
            <c:numRef>
              <c:f>Sheet1!$C$2:$C$6</c:f>
              <c:numCache>
                <c:formatCode>0%</c:formatCode>
                <c:ptCount val="5"/>
                <c:pt idx="0">
                  <c:v>0.6</c:v>
                </c:pt>
                <c:pt idx="1">
                  <c:v>0.52</c:v>
                </c:pt>
                <c:pt idx="2">
                  <c:v>0.42</c:v>
                </c:pt>
                <c:pt idx="3">
                  <c:v>0.19</c:v>
                </c:pt>
                <c:pt idx="4">
                  <c:v>0.02</c:v>
                </c:pt>
              </c:numCache>
            </c:numRef>
          </c:val>
        </c:ser>
        <c:ser>
          <c:idx val="2"/>
          <c:order val="2"/>
          <c:tx>
            <c:strRef>
              <c:f>Sheet1!$D$1</c:f>
              <c:strCache>
                <c:ptCount val="1"/>
                <c:pt idx="0">
                  <c:v>US Trust Study (2014)</c:v>
                </c:pt>
              </c:strCache>
            </c:strRef>
          </c:tx>
          <c:spPr>
            <a:solidFill>
              <a:schemeClr val="accent6"/>
            </a:solidFill>
          </c:spPr>
          <c:invertIfNegative val="0"/>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Care about cause</c:v>
                </c:pt>
                <c:pt idx="1">
                  <c:v>Make a difference</c:v>
                </c:pt>
                <c:pt idx="2">
                  <c:v>Give something back to community</c:v>
                </c:pt>
                <c:pt idx="3">
                  <c:v>Religious beliefs</c:v>
                </c:pt>
                <c:pt idx="4">
                  <c:v>Tax incentives</c:v>
                </c:pt>
              </c:strCache>
            </c:strRef>
          </c:cat>
          <c:val>
            <c:numRef>
              <c:f>Sheet1!$D$2:$D$6</c:f>
              <c:numCache>
                <c:formatCode>0%</c:formatCode>
                <c:ptCount val="5"/>
                <c:pt idx="0">
                  <c:v>0.73</c:v>
                </c:pt>
                <c:pt idx="1">
                  <c:v>0.74</c:v>
                </c:pt>
                <c:pt idx="2">
                  <c:v>0.63</c:v>
                </c:pt>
                <c:pt idx="3">
                  <c:v>0.4</c:v>
                </c:pt>
                <c:pt idx="4">
                  <c:v>0.34</c:v>
                </c:pt>
              </c:numCache>
            </c:numRef>
          </c:val>
        </c:ser>
        <c:ser>
          <c:idx val="3"/>
          <c:order val="3"/>
          <c:tx>
            <c:strRef>
              <c:f>Sheet1!$E$1</c:f>
              <c:strCache>
                <c:ptCount val="1"/>
                <c:pt idx="0">
                  <c:v>UBS South America 2015</c:v>
                </c:pt>
              </c:strCache>
            </c:strRef>
          </c:tx>
          <c:spPr>
            <a:solidFill>
              <a:schemeClr val="accent3"/>
            </a:solidFill>
          </c:spPr>
          <c:invertIfNegative val="0"/>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Care about cause</c:v>
                </c:pt>
                <c:pt idx="1">
                  <c:v>Make a difference</c:v>
                </c:pt>
                <c:pt idx="2">
                  <c:v>Give something back to community</c:v>
                </c:pt>
                <c:pt idx="3">
                  <c:v>Religious beliefs</c:v>
                </c:pt>
                <c:pt idx="4">
                  <c:v>Tax incentives</c:v>
                </c:pt>
              </c:strCache>
            </c:strRef>
          </c:cat>
          <c:val>
            <c:numRef>
              <c:f>Sheet1!$E$2:$E$6</c:f>
              <c:numCache>
                <c:formatCode>0%</c:formatCode>
                <c:ptCount val="5"/>
                <c:pt idx="0">
                  <c:v>0.6</c:v>
                </c:pt>
                <c:pt idx="1">
                  <c:v>0.38</c:v>
                </c:pt>
                <c:pt idx="2">
                  <c:v>0.74</c:v>
                </c:pt>
                <c:pt idx="3">
                  <c:v>0.2</c:v>
                </c:pt>
                <c:pt idx="4">
                  <c:v>0.25</c:v>
                </c:pt>
              </c:numCache>
            </c:numRef>
          </c:val>
        </c:ser>
        <c:dLbls>
          <c:showLegendKey val="0"/>
          <c:showVal val="1"/>
          <c:showCatName val="0"/>
          <c:showSerName val="0"/>
          <c:showPercent val="0"/>
          <c:showBubbleSize val="0"/>
        </c:dLbls>
        <c:gapWidth val="150"/>
        <c:axId val="-2035450816"/>
        <c:axId val="-2035436192"/>
      </c:barChart>
      <c:catAx>
        <c:axId val="-2035450816"/>
        <c:scaling>
          <c:orientation val="minMax"/>
        </c:scaling>
        <c:delete val="0"/>
        <c:axPos val="b"/>
        <c:numFmt formatCode="General" sourceLinked="0"/>
        <c:majorTickMark val="out"/>
        <c:minorTickMark val="none"/>
        <c:tickLblPos val="nextTo"/>
        <c:txPr>
          <a:bodyPr/>
          <a:lstStyle/>
          <a:p>
            <a:pPr>
              <a:defRPr sz="1600"/>
            </a:pPr>
            <a:endParaRPr lang="en-US"/>
          </a:p>
        </c:txPr>
        <c:crossAx val="-2035436192"/>
        <c:crosses val="autoZero"/>
        <c:auto val="1"/>
        <c:lblAlgn val="ctr"/>
        <c:lblOffset val="100"/>
        <c:noMultiLvlLbl val="0"/>
      </c:catAx>
      <c:valAx>
        <c:axId val="-2035436192"/>
        <c:scaling>
          <c:orientation val="minMax"/>
        </c:scaling>
        <c:delete val="0"/>
        <c:axPos val="l"/>
        <c:majorGridlines/>
        <c:numFmt formatCode="0%" sourceLinked="1"/>
        <c:majorTickMark val="out"/>
        <c:minorTickMark val="none"/>
        <c:tickLblPos val="nextTo"/>
        <c:txPr>
          <a:bodyPr/>
          <a:lstStyle/>
          <a:p>
            <a:pPr>
              <a:defRPr sz="1400"/>
            </a:pPr>
            <a:endParaRPr lang="en-US"/>
          </a:p>
        </c:txPr>
        <c:crossAx val="-2035450816"/>
        <c:crosses val="autoZero"/>
        <c:crossBetween val="between"/>
      </c:valAx>
    </c:plotArea>
    <c:legend>
      <c:legendPos val="b"/>
      <c:layout>
        <c:manualLayout>
          <c:xMode val="edge"/>
          <c:yMode val="edge"/>
          <c:x val="0.104146981627297"/>
          <c:y val="0.905309433594574"/>
          <c:w val="0.85655949256343"/>
          <c:h val="0.0946905664054257"/>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BoE 2010</c:v>
                </c:pt>
              </c:strCache>
            </c:strRef>
          </c:tx>
          <c:invertIfNegative val="0"/>
          <c:dLbls>
            <c:spPr>
              <a:noFill/>
              <a:ln>
                <a:noFill/>
              </a:ln>
              <a:effectLst/>
            </c:spPr>
            <c:txPr>
              <a:bodyPr/>
              <a:lstStyle/>
              <a:p>
                <a:pPr>
                  <a:defRPr sz="14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Personal/Family involvement with organisation</c:v>
                </c:pt>
                <c:pt idx="1">
                  <c:v>Organisations approach me directly</c:v>
                </c:pt>
                <c:pt idx="2">
                  <c:v>Through religious organisations</c:v>
                </c:pt>
                <c:pt idx="3">
                  <c:v>Network of Friends/peers</c:v>
                </c:pt>
                <c:pt idx="4">
                  <c:v>Relationship/connection to leader</c:v>
                </c:pt>
                <c:pt idx="5">
                  <c:v>Through other NPOs</c:v>
                </c:pt>
              </c:strCache>
            </c:strRef>
          </c:cat>
          <c:val>
            <c:numRef>
              <c:f>Sheet1!$B$2:$B$7</c:f>
              <c:numCache>
                <c:formatCode>0%</c:formatCode>
                <c:ptCount val="6"/>
                <c:pt idx="0">
                  <c:v>0.33</c:v>
                </c:pt>
                <c:pt idx="1">
                  <c:v>0.37</c:v>
                </c:pt>
                <c:pt idx="2">
                  <c:v>0.33</c:v>
                </c:pt>
                <c:pt idx="3">
                  <c:v>0.3</c:v>
                </c:pt>
                <c:pt idx="4">
                  <c:v>0.13</c:v>
                </c:pt>
                <c:pt idx="5">
                  <c:v>0.18</c:v>
                </c:pt>
              </c:numCache>
            </c:numRef>
          </c:val>
        </c:ser>
        <c:ser>
          <c:idx val="1"/>
          <c:order val="1"/>
          <c:tx>
            <c:strRef>
              <c:f>Sheet1!$C$1</c:f>
              <c:strCache>
                <c:ptCount val="1"/>
                <c:pt idx="0">
                  <c:v>Nedbank 2012</c:v>
                </c:pt>
              </c:strCache>
            </c:strRef>
          </c:tx>
          <c:invertIfNegative val="0"/>
          <c:dLbls>
            <c:spPr>
              <a:noFill/>
              <a:ln>
                <a:noFill/>
              </a:ln>
              <a:effectLst/>
            </c:spPr>
            <c:txPr>
              <a:bodyPr/>
              <a:lstStyle/>
              <a:p>
                <a:pPr>
                  <a:defRPr sz="14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Personal/Family involvement with organisation</c:v>
                </c:pt>
                <c:pt idx="1">
                  <c:v>Organisations approach me directly</c:v>
                </c:pt>
                <c:pt idx="2">
                  <c:v>Through religious organisations</c:v>
                </c:pt>
                <c:pt idx="3">
                  <c:v>Network of Friends/peers</c:v>
                </c:pt>
                <c:pt idx="4">
                  <c:v>Relationship/connection to leader</c:v>
                </c:pt>
                <c:pt idx="5">
                  <c:v>Through other NPOs</c:v>
                </c:pt>
              </c:strCache>
            </c:strRef>
          </c:cat>
          <c:val>
            <c:numRef>
              <c:f>Sheet1!$C$2:$C$7</c:f>
              <c:numCache>
                <c:formatCode>0%</c:formatCode>
                <c:ptCount val="6"/>
                <c:pt idx="0">
                  <c:v>0.4</c:v>
                </c:pt>
                <c:pt idx="1">
                  <c:v>0.36</c:v>
                </c:pt>
                <c:pt idx="2">
                  <c:v>0.35</c:v>
                </c:pt>
                <c:pt idx="3">
                  <c:v>0.31</c:v>
                </c:pt>
                <c:pt idx="4">
                  <c:v>0.14</c:v>
                </c:pt>
                <c:pt idx="5">
                  <c:v>0.14</c:v>
                </c:pt>
              </c:numCache>
            </c:numRef>
          </c:val>
        </c:ser>
        <c:dLbls>
          <c:showLegendKey val="0"/>
          <c:showVal val="1"/>
          <c:showCatName val="0"/>
          <c:showSerName val="0"/>
          <c:showPercent val="0"/>
          <c:showBubbleSize val="0"/>
        </c:dLbls>
        <c:gapWidth val="150"/>
        <c:axId val="-2035404032"/>
        <c:axId val="-2073690800"/>
      </c:barChart>
      <c:catAx>
        <c:axId val="-2035404032"/>
        <c:scaling>
          <c:orientation val="minMax"/>
        </c:scaling>
        <c:delete val="0"/>
        <c:axPos val="b"/>
        <c:numFmt formatCode="General" sourceLinked="0"/>
        <c:majorTickMark val="out"/>
        <c:minorTickMark val="none"/>
        <c:tickLblPos val="nextTo"/>
        <c:txPr>
          <a:bodyPr/>
          <a:lstStyle/>
          <a:p>
            <a:pPr algn="ctr">
              <a:defRPr sz="1400"/>
            </a:pPr>
            <a:endParaRPr lang="en-US"/>
          </a:p>
        </c:txPr>
        <c:crossAx val="-2073690800"/>
        <c:crosses val="autoZero"/>
        <c:auto val="1"/>
        <c:lblAlgn val="ctr"/>
        <c:lblOffset val="100"/>
        <c:noMultiLvlLbl val="0"/>
      </c:catAx>
      <c:valAx>
        <c:axId val="-2073690800"/>
        <c:scaling>
          <c:orientation val="minMax"/>
        </c:scaling>
        <c:delete val="0"/>
        <c:axPos val="l"/>
        <c:majorGridlines/>
        <c:numFmt formatCode="0%" sourceLinked="1"/>
        <c:majorTickMark val="out"/>
        <c:minorTickMark val="none"/>
        <c:tickLblPos val="nextTo"/>
        <c:txPr>
          <a:bodyPr/>
          <a:lstStyle/>
          <a:p>
            <a:pPr>
              <a:defRPr sz="1400"/>
            </a:pPr>
            <a:endParaRPr lang="en-US"/>
          </a:p>
        </c:txPr>
        <c:crossAx val="-2035404032"/>
        <c:crosses val="autoZero"/>
        <c:crossBetween val="between"/>
        <c:majorUnit val="0.1"/>
      </c:valAx>
    </c:plotArea>
    <c:legend>
      <c:legendPos val="b"/>
      <c:layout>
        <c:manualLayout>
          <c:xMode val="edge"/>
          <c:yMode val="edge"/>
          <c:x val="0.255381549528531"/>
          <c:y val="0.905309433594574"/>
          <c:w val="0.535533197239234"/>
          <c:h val="0.0778543704400588"/>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1"/>
              <c:layout>
                <c:manualLayout>
                  <c:x val="0.0736714975845411"/>
                  <c:y val="-0.046698279931368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15:layout/>
              </c:ext>
            </c:extLst>
          </c:dLbls>
          <c:cat>
            <c:strRef>
              <c:f>Sheet1!$A$2:$A$4</c:f>
              <c:strCache>
                <c:ptCount val="3"/>
                <c:pt idx="0">
                  <c:v>Open application</c:v>
                </c:pt>
                <c:pt idx="1">
                  <c:v>Restricted application</c:v>
                </c:pt>
                <c:pt idx="2">
                  <c:v>No unsolicited applications</c:v>
                </c:pt>
              </c:strCache>
            </c:strRef>
          </c:cat>
          <c:val>
            <c:numRef>
              <c:f>Sheet1!$B$2:$B$4</c:f>
              <c:numCache>
                <c:formatCode>#,##0</c:formatCode>
                <c:ptCount val="3"/>
                <c:pt idx="0">
                  <c:v>17.0</c:v>
                </c:pt>
                <c:pt idx="1">
                  <c:v>15.0</c:v>
                </c:pt>
                <c:pt idx="2">
                  <c:v>22.0</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None</c:v>
                </c:pt>
              </c:strCache>
            </c:strRef>
          </c:tx>
          <c:spPr>
            <a:solidFill>
              <a:srgbClr val="C00000"/>
            </a:solidFill>
            <a:ln>
              <a:noFill/>
            </a:ln>
            <a:effectLst/>
          </c:spPr>
          <c:invertIfNegative val="0"/>
          <c:cat>
            <c:strRef>
              <c:f>Sheet1!$A$2:$A$3</c:f>
              <c:strCache>
                <c:ptCount val="2"/>
                <c:pt idx="0">
                  <c:v>International</c:v>
                </c:pt>
                <c:pt idx="1">
                  <c:v>South African</c:v>
                </c:pt>
              </c:strCache>
            </c:strRef>
          </c:cat>
          <c:val>
            <c:numRef>
              <c:f>Sheet1!$B$2:$B$3</c:f>
              <c:numCache>
                <c:formatCode>General</c:formatCode>
                <c:ptCount val="2"/>
                <c:pt idx="0">
                  <c:v>11.0</c:v>
                </c:pt>
                <c:pt idx="1">
                  <c:v>20.0</c:v>
                </c:pt>
              </c:numCache>
            </c:numRef>
          </c:val>
        </c:ser>
        <c:ser>
          <c:idx val="1"/>
          <c:order val="1"/>
          <c:tx>
            <c:strRef>
              <c:f>Sheet1!$C$1</c:f>
              <c:strCache>
                <c:ptCount val="1"/>
                <c:pt idx="0">
                  <c:v>Poor</c:v>
                </c:pt>
              </c:strCache>
            </c:strRef>
          </c:tx>
          <c:spPr>
            <a:solidFill>
              <a:srgbClr val="FFC000"/>
            </a:solidFill>
            <a:ln>
              <a:noFill/>
            </a:ln>
            <a:effectLst/>
          </c:spPr>
          <c:invertIfNegative val="0"/>
          <c:cat>
            <c:strRef>
              <c:f>Sheet1!$A$2:$A$3</c:f>
              <c:strCache>
                <c:ptCount val="2"/>
                <c:pt idx="0">
                  <c:v>International</c:v>
                </c:pt>
                <c:pt idx="1">
                  <c:v>South African</c:v>
                </c:pt>
              </c:strCache>
            </c:strRef>
          </c:cat>
          <c:val>
            <c:numRef>
              <c:f>Sheet1!$C$2:$C$3</c:f>
              <c:numCache>
                <c:formatCode>General</c:formatCode>
                <c:ptCount val="2"/>
                <c:pt idx="0">
                  <c:v>9.0</c:v>
                </c:pt>
                <c:pt idx="1">
                  <c:v>2.0</c:v>
                </c:pt>
              </c:numCache>
            </c:numRef>
          </c:val>
        </c:ser>
        <c:ser>
          <c:idx val="2"/>
          <c:order val="2"/>
          <c:tx>
            <c:strRef>
              <c:f>Sheet1!$D$1</c:f>
              <c:strCache>
                <c:ptCount val="1"/>
                <c:pt idx="0">
                  <c:v>Adequate</c:v>
                </c:pt>
              </c:strCache>
            </c:strRef>
          </c:tx>
          <c:spPr>
            <a:solidFill>
              <a:srgbClr val="FFFF00"/>
            </a:solidFill>
            <a:ln>
              <a:noFill/>
            </a:ln>
            <a:effectLst/>
          </c:spPr>
          <c:invertIfNegative val="0"/>
          <c:cat>
            <c:strRef>
              <c:f>Sheet1!$A$2:$A$3</c:f>
              <c:strCache>
                <c:ptCount val="2"/>
                <c:pt idx="0">
                  <c:v>International</c:v>
                </c:pt>
                <c:pt idx="1">
                  <c:v>South African</c:v>
                </c:pt>
              </c:strCache>
            </c:strRef>
          </c:cat>
          <c:val>
            <c:numRef>
              <c:f>Sheet1!$D$2:$D$3</c:f>
              <c:numCache>
                <c:formatCode>General</c:formatCode>
                <c:ptCount val="2"/>
                <c:pt idx="0">
                  <c:v>11.0</c:v>
                </c:pt>
                <c:pt idx="1">
                  <c:v>6.0</c:v>
                </c:pt>
              </c:numCache>
            </c:numRef>
          </c:val>
        </c:ser>
        <c:ser>
          <c:idx val="3"/>
          <c:order val="3"/>
          <c:tx>
            <c:strRef>
              <c:f>Sheet1!$E$1</c:f>
              <c:strCache>
                <c:ptCount val="1"/>
                <c:pt idx="0">
                  <c:v>Good</c:v>
                </c:pt>
              </c:strCache>
            </c:strRef>
          </c:tx>
          <c:spPr>
            <a:solidFill>
              <a:srgbClr val="92D050"/>
            </a:solidFill>
            <a:ln>
              <a:noFill/>
            </a:ln>
            <a:effectLst/>
          </c:spPr>
          <c:invertIfNegative val="0"/>
          <c:cat>
            <c:strRef>
              <c:f>Sheet1!$A$2:$A$3</c:f>
              <c:strCache>
                <c:ptCount val="2"/>
                <c:pt idx="0">
                  <c:v>International</c:v>
                </c:pt>
                <c:pt idx="1">
                  <c:v>South African</c:v>
                </c:pt>
              </c:strCache>
            </c:strRef>
          </c:cat>
          <c:val>
            <c:numRef>
              <c:f>Sheet1!$E$2:$E$3</c:f>
              <c:numCache>
                <c:formatCode>General</c:formatCode>
                <c:ptCount val="2"/>
                <c:pt idx="0">
                  <c:v>26.0</c:v>
                </c:pt>
                <c:pt idx="1">
                  <c:v>4.0</c:v>
                </c:pt>
              </c:numCache>
            </c:numRef>
          </c:val>
        </c:ser>
        <c:ser>
          <c:idx val="4"/>
          <c:order val="4"/>
          <c:tx>
            <c:strRef>
              <c:f>Sheet1!$F$1</c:f>
              <c:strCache>
                <c:ptCount val="1"/>
                <c:pt idx="0">
                  <c:v>Excellent</c:v>
                </c:pt>
              </c:strCache>
            </c:strRef>
          </c:tx>
          <c:spPr>
            <a:solidFill>
              <a:srgbClr val="00B050"/>
            </a:solidFill>
            <a:ln>
              <a:noFill/>
            </a:ln>
            <a:effectLst/>
          </c:spPr>
          <c:invertIfNegative val="0"/>
          <c:cat>
            <c:strRef>
              <c:f>Sheet1!$A$2:$A$3</c:f>
              <c:strCache>
                <c:ptCount val="2"/>
                <c:pt idx="0">
                  <c:v>International</c:v>
                </c:pt>
                <c:pt idx="1">
                  <c:v>South African</c:v>
                </c:pt>
              </c:strCache>
            </c:strRef>
          </c:cat>
          <c:val>
            <c:numRef>
              <c:f>Sheet1!$F$2:$F$3</c:f>
              <c:numCache>
                <c:formatCode>General</c:formatCode>
                <c:ptCount val="2"/>
                <c:pt idx="0">
                  <c:v>8.0</c:v>
                </c:pt>
                <c:pt idx="1">
                  <c:v>1.0</c:v>
                </c:pt>
              </c:numCache>
            </c:numRef>
          </c:val>
        </c:ser>
        <c:dLbls>
          <c:showLegendKey val="0"/>
          <c:showVal val="0"/>
          <c:showCatName val="0"/>
          <c:showSerName val="0"/>
          <c:showPercent val="0"/>
          <c:showBubbleSize val="0"/>
        </c:dLbls>
        <c:gapWidth val="150"/>
        <c:overlap val="100"/>
        <c:axId val="-2133717024"/>
        <c:axId val="-2133849392"/>
      </c:barChart>
      <c:catAx>
        <c:axId val="-213371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3849392"/>
        <c:crosses val="autoZero"/>
        <c:auto val="1"/>
        <c:lblAlgn val="ctr"/>
        <c:lblOffset val="100"/>
        <c:noMultiLvlLbl val="0"/>
      </c:catAx>
      <c:valAx>
        <c:axId val="-21338493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371702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961BD-65B9-5A45-8A8A-406FF66F111B}" type="datetimeFigureOut">
              <a:rPr lang="en-US" smtClean="0"/>
              <a:t>12/2/15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B7C525-33EC-9248-80D3-74F1E1A799C8}" type="slidenum">
              <a:rPr lang="en-US" smtClean="0"/>
              <a:t>‹#›</a:t>
            </a:fld>
            <a:endParaRPr lang="en-US"/>
          </a:p>
        </p:txBody>
      </p:sp>
    </p:spTree>
    <p:extLst>
      <p:ext uri="{BB962C8B-B14F-4D97-AF65-F5344CB8AC3E}">
        <p14:creationId xmlns:p14="http://schemas.microsoft.com/office/powerpoint/2010/main" val="20602298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different definitions</a:t>
            </a:r>
            <a:r>
              <a:rPr lang="en-US" baseline="0" dirty="0" smtClean="0"/>
              <a:t> of foundations – endowed/</a:t>
            </a:r>
            <a:r>
              <a:rPr lang="en-US" baseline="0" smtClean="0"/>
              <a:t>private foundations</a:t>
            </a:r>
            <a:r>
              <a:rPr lang="en-US" baseline="0" dirty="0" smtClean="0"/>
              <a:t>, corporate foundations (financially dependent on corporation), Fundraising foundations (capital originates from donations)</a:t>
            </a:r>
            <a:endParaRPr lang="en-US" dirty="0"/>
          </a:p>
        </p:txBody>
      </p:sp>
      <p:sp>
        <p:nvSpPr>
          <p:cNvPr id="4" name="Slide Number Placeholder 3"/>
          <p:cNvSpPr>
            <a:spLocks noGrp="1"/>
          </p:cNvSpPr>
          <p:nvPr>
            <p:ph type="sldNum" sz="quarter" idx="10"/>
          </p:nvPr>
        </p:nvSpPr>
        <p:spPr/>
        <p:txBody>
          <a:bodyPr/>
          <a:lstStyle/>
          <a:p>
            <a:fld id="{75B7C525-33EC-9248-80D3-74F1E1A799C8}" type="slidenum">
              <a:rPr lang="en-US" smtClean="0"/>
              <a:t>4</a:t>
            </a:fld>
            <a:endParaRPr lang="en-US"/>
          </a:p>
        </p:txBody>
      </p:sp>
    </p:spTree>
    <p:extLst>
      <p:ext uri="{BB962C8B-B14F-4D97-AF65-F5344CB8AC3E}">
        <p14:creationId xmlns:p14="http://schemas.microsoft.com/office/powerpoint/2010/main" val="264339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Paris Declaration makes no mention of philanthropy</a:t>
            </a:r>
            <a:endParaRPr lang="en-US" dirty="0"/>
          </a:p>
        </p:txBody>
      </p:sp>
      <p:sp>
        <p:nvSpPr>
          <p:cNvPr id="4" name="Slide Number Placeholder 3"/>
          <p:cNvSpPr>
            <a:spLocks noGrp="1"/>
          </p:cNvSpPr>
          <p:nvPr>
            <p:ph type="sldNum" sz="quarter" idx="10"/>
          </p:nvPr>
        </p:nvSpPr>
        <p:spPr/>
        <p:txBody>
          <a:bodyPr/>
          <a:lstStyle/>
          <a:p>
            <a:fld id="{75B7C525-33EC-9248-80D3-74F1E1A799C8}" type="slidenum">
              <a:rPr lang="en-US" smtClean="0"/>
              <a:t>6</a:t>
            </a:fld>
            <a:endParaRPr lang="en-US"/>
          </a:p>
        </p:txBody>
      </p:sp>
    </p:spTree>
    <p:extLst>
      <p:ext uri="{BB962C8B-B14F-4D97-AF65-F5344CB8AC3E}">
        <p14:creationId xmlns:p14="http://schemas.microsoft.com/office/powerpoint/2010/main" val="2274187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a:t>
            </a:r>
            <a:r>
              <a:rPr lang="en-US" baseline="0" dirty="0" smtClean="0"/>
              <a:t> this sector lend itself to coordination, is there value to be had by coordinating?</a:t>
            </a:r>
          </a:p>
          <a:p>
            <a:r>
              <a:rPr lang="en-US" baseline="0" dirty="0" smtClean="0"/>
              <a:t>Post 2015 platform for SDGs, Philanthropy Australia, Foundation Center and so on</a:t>
            </a:r>
            <a:r>
              <a:rPr lang="is-IS" baseline="0" dirty="0" smtClean="0"/>
              <a:t>….is there a need for something similar in SA?</a:t>
            </a:r>
            <a:endParaRPr lang="en-US" dirty="0"/>
          </a:p>
        </p:txBody>
      </p:sp>
      <p:sp>
        <p:nvSpPr>
          <p:cNvPr id="4" name="Slide Number Placeholder 3"/>
          <p:cNvSpPr>
            <a:spLocks noGrp="1"/>
          </p:cNvSpPr>
          <p:nvPr>
            <p:ph type="sldNum" sz="quarter" idx="10"/>
          </p:nvPr>
        </p:nvSpPr>
        <p:spPr/>
        <p:txBody>
          <a:bodyPr/>
          <a:lstStyle/>
          <a:p>
            <a:fld id="{75B7C525-33EC-9248-80D3-74F1E1A799C8}" type="slidenum">
              <a:rPr lang="en-US" smtClean="0"/>
              <a:t>22</a:t>
            </a:fld>
            <a:endParaRPr lang="en-US"/>
          </a:p>
        </p:txBody>
      </p:sp>
    </p:spTree>
    <p:extLst>
      <p:ext uri="{BB962C8B-B14F-4D97-AF65-F5344CB8AC3E}">
        <p14:creationId xmlns:p14="http://schemas.microsoft.com/office/powerpoint/2010/main" val="1813350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902BC0-4520-8D4F-9445-1CB72A4FD06C}" type="datetimeFigureOut">
              <a:rPr lang="en-US" smtClean="0"/>
              <a:pPr/>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02BC0-4520-8D4F-9445-1CB72A4FD06C}" type="datetimeFigureOut">
              <a:rPr lang="en-US" smtClean="0"/>
              <a:pPr/>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02BC0-4520-8D4F-9445-1CB72A4FD06C}" type="datetimeFigureOut">
              <a:rPr lang="en-US" smtClean="0"/>
              <a:pPr/>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02BC0-4520-8D4F-9445-1CB72A4FD06C}" type="datetimeFigureOut">
              <a:rPr lang="en-US" smtClean="0"/>
              <a:pPr/>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02BC0-4520-8D4F-9445-1CB72A4FD06C}" type="datetimeFigureOut">
              <a:rPr lang="en-US" smtClean="0"/>
              <a:pPr/>
              <a:t>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902BC0-4520-8D4F-9445-1CB72A4FD06C}" type="datetimeFigureOut">
              <a:rPr lang="en-US" smtClean="0"/>
              <a:pPr/>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02BC0-4520-8D4F-9445-1CB72A4FD06C}" type="datetimeFigureOut">
              <a:rPr lang="en-US" smtClean="0"/>
              <a:pPr/>
              <a:t>12/2/15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902BC0-4520-8D4F-9445-1CB72A4FD06C}" type="datetimeFigureOut">
              <a:rPr lang="en-US" smtClean="0"/>
              <a:pPr/>
              <a:t>12/2/15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02BC0-4520-8D4F-9445-1CB72A4FD06C}" type="datetimeFigureOut">
              <a:rPr lang="en-US" smtClean="0"/>
              <a:pPr/>
              <a:t>12/2/15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02BC0-4520-8D4F-9445-1CB72A4FD06C}" type="datetimeFigureOut">
              <a:rPr lang="en-US" smtClean="0"/>
              <a:pPr/>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02BC0-4520-8D4F-9445-1CB72A4FD06C}" type="datetimeFigureOut">
              <a:rPr lang="en-US" smtClean="0"/>
              <a:pPr/>
              <a:t>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E9BC3-EF50-9348-98B7-335F6862ED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02BC0-4520-8D4F-9445-1CB72A4FD06C}" type="datetimeFigureOut">
              <a:rPr lang="en-US" smtClean="0"/>
              <a:pPr/>
              <a:t>12/2/15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E9BC3-EF50-9348-98B7-335F6862ED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file://localhost/http://www.infoeuropa.ro/manualdeidentitate/Sigla%2520UE%2520color/Sigla%2520UE%2520color.gif" TargetMode="External"/><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file://localhost/http://www.infoeuropa.ro/manualdeidentitate/Sigla%2520UE%2520color/Sigla%2520UE%2520color.gif" TargetMode="External"/><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of Philanthropy in South Africa</a:t>
            </a:r>
            <a:endParaRPr lang="en-US" dirty="0"/>
          </a:p>
        </p:txBody>
      </p:sp>
      <p:sp>
        <p:nvSpPr>
          <p:cNvPr id="3" name="Subtitle 2"/>
          <p:cNvSpPr>
            <a:spLocks noGrp="1"/>
          </p:cNvSpPr>
          <p:nvPr>
            <p:ph type="subTitle" idx="1"/>
          </p:nvPr>
        </p:nvSpPr>
        <p:spPr/>
        <p:txBody>
          <a:bodyPr/>
          <a:lstStyle/>
          <a:p>
            <a:r>
              <a:rPr lang="en-US" dirty="0" smtClean="0"/>
              <a:t>Preliminary Headline Results</a:t>
            </a:r>
          </a:p>
          <a:p>
            <a:r>
              <a:rPr lang="en-US" dirty="0" smtClean="0"/>
              <a:t>Development </a:t>
            </a:r>
            <a:r>
              <a:rPr lang="en-US" smtClean="0"/>
              <a:t>Cooperation Forum</a:t>
            </a:r>
            <a:endParaRPr lang="en-US" dirty="0" smtClean="0"/>
          </a:p>
          <a:p>
            <a:r>
              <a:rPr lang="en-US" dirty="0" smtClean="0"/>
              <a:t>2 December 2015</a:t>
            </a:r>
            <a:endParaRPr lang="en-US" dirty="0"/>
          </a:p>
        </p:txBody>
      </p:sp>
      <p:pic>
        <p:nvPicPr>
          <p:cNvPr id="4" name="Image 1" descr="logo_entete2"/>
          <p:cNvPicPr/>
          <p:nvPr/>
        </p:nvPicPr>
        <p:blipFill>
          <a:blip r:embed="rId2">
            <a:extLst>
              <a:ext uri="{28A0092B-C50C-407E-A947-70E740481C1C}">
                <a14:useLocalDpi xmlns:a14="http://schemas.microsoft.com/office/drawing/2010/main" val="0"/>
              </a:ext>
            </a:extLst>
          </a:blip>
          <a:srcRect/>
          <a:stretch>
            <a:fillRect/>
          </a:stretch>
        </p:blipFill>
        <p:spPr bwMode="auto">
          <a:xfrm>
            <a:off x="1706245" y="5571517"/>
            <a:ext cx="5731510" cy="418465"/>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79500" cy="9087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http://www.infoeuropa.ro/manualdeidentitate/Sigla%20UE%20color/Sigla%20UE%20color.gif"/>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172400" y="0"/>
            <a:ext cx="971600" cy="661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185"/>
            <a:ext cx="8229600" cy="1411111"/>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Select findings </a:t>
            </a:r>
            <a:r>
              <a:rPr lang="en-US" smtClean="0"/>
              <a:t>from the </a:t>
            </a:r>
            <a:r>
              <a:rPr lang="en-US" dirty="0" smtClean="0"/>
              <a:t>Philanthropy Classification System matrix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9110552"/>
              </p:ext>
            </p:extLst>
          </p:nvPr>
        </p:nvGraphicFramePr>
        <p:xfrm>
          <a:off x="457200" y="1600200"/>
          <a:ext cx="8229600" cy="454279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ZA" dirty="0" smtClean="0"/>
                        <a:t>Foundation</a:t>
                      </a:r>
                      <a:endParaRPr lang="en-ZA" dirty="0"/>
                    </a:p>
                  </a:txBody>
                  <a:tcPr/>
                </a:tc>
                <a:tc>
                  <a:txBody>
                    <a:bodyPr/>
                    <a:lstStyle/>
                    <a:p>
                      <a:r>
                        <a:rPr lang="en-ZA" dirty="0" smtClean="0"/>
                        <a:t>Subject</a:t>
                      </a:r>
                      <a:endParaRPr lang="en-ZA" dirty="0"/>
                    </a:p>
                  </a:txBody>
                  <a:tcPr/>
                </a:tc>
                <a:tc>
                  <a:txBody>
                    <a:bodyPr/>
                    <a:lstStyle/>
                    <a:p>
                      <a:r>
                        <a:rPr lang="en-ZA" dirty="0" smtClean="0"/>
                        <a:t>Strategy</a:t>
                      </a:r>
                      <a:endParaRPr lang="en-ZA" dirty="0"/>
                    </a:p>
                  </a:txBody>
                  <a:tcPr/>
                </a:tc>
                <a:tc>
                  <a:txBody>
                    <a:bodyPr/>
                    <a:lstStyle/>
                    <a:p>
                      <a:r>
                        <a:rPr lang="en-ZA" dirty="0" smtClean="0"/>
                        <a:t>Application</a:t>
                      </a:r>
                      <a:endParaRPr lang="en-ZA" dirty="0"/>
                    </a:p>
                  </a:txBody>
                  <a:tcPr/>
                </a:tc>
                <a:tc>
                  <a:txBody>
                    <a:bodyPr/>
                    <a:lstStyle/>
                    <a:p>
                      <a:r>
                        <a:rPr lang="en-ZA" dirty="0" smtClean="0"/>
                        <a:t>Grants 2014</a:t>
                      </a:r>
                      <a:endParaRPr lang="en-ZA" dirty="0"/>
                    </a:p>
                  </a:txBody>
                  <a:tcPr/>
                </a:tc>
              </a:tr>
              <a:tr h="370840">
                <a:tc>
                  <a:txBody>
                    <a:bodyPr/>
                    <a:lstStyle/>
                    <a:p>
                      <a:pPr algn="l" fontAlgn="b"/>
                      <a:r>
                        <a:rPr lang="en-ZA" sz="1800" b="0" i="0" u="none" strike="noStrike" dirty="0">
                          <a:solidFill>
                            <a:srgbClr val="000000"/>
                          </a:solidFill>
                          <a:effectLst/>
                          <a:latin typeface="Calibri" panose="020F0502020204030204" pitchFamily="34" charset="0"/>
                        </a:rPr>
                        <a:t>Annenberg Foundation</a:t>
                      </a:r>
                    </a:p>
                  </a:txBody>
                  <a:tcPr marL="9525" marR="9525" marT="9525" marB="0" anchor="b"/>
                </a:tc>
                <a:tc>
                  <a:txBody>
                    <a:bodyPr/>
                    <a:lstStyle/>
                    <a:p>
                      <a:pPr algn="l" fontAlgn="b"/>
                      <a:r>
                        <a:rPr lang="en-ZA" sz="1800" b="0" i="0" u="none" strike="noStrike">
                          <a:solidFill>
                            <a:srgbClr val="000000"/>
                          </a:solidFill>
                          <a:effectLst/>
                          <a:latin typeface="Calibri" panose="020F0502020204030204" pitchFamily="34" charset="0"/>
                        </a:rPr>
                        <a:t>Health</a:t>
                      </a:r>
                    </a:p>
                  </a:txBody>
                  <a:tcPr marL="9525" marR="9525" marT="9525" marB="0" anchor="b"/>
                </a:tc>
                <a:tc>
                  <a:txBody>
                    <a:bodyPr/>
                    <a:lstStyle/>
                    <a:p>
                      <a:pPr algn="l" fontAlgn="b"/>
                      <a:r>
                        <a:rPr lang="en-ZA" sz="1800" b="0" i="0" u="none" strike="noStrike">
                          <a:solidFill>
                            <a:srgbClr val="000000"/>
                          </a:solidFill>
                          <a:effectLst/>
                          <a:latin typeface="Calibri" panose="020F0502020204030204" pitchFamily="34" charset="0"/>
                        </a:rPr>
                        <a:t>Programme development</a:t>
                      </a:r>
                    </a:p>
                  </a:txBody>
                  <a:tcPr marL="9525" marR="9525" marT="9525" marB="0" anchor="b"/>
                </a:tc>
                <a:tc>
                  <a:txBody>
                    <a:bodyPr/>
                    <a:lstStyle/>
                    <a:p>
                      <a:pPr algn="l" fontAlgn="b"/>
                      <a:r>
                        <a:rPr lang="en-ZA" sz="1800" b="0" i="0" u="none" strike="noStrike">
                          <a:solidFill>
                            <a:srgbClr val="000000"/>
                          </a:solidFill>
                          <a:effectLst/>
                          <a:latin typeface="Calibri" panose="020F0502020204030204" pitchFamily="34" charset="0"/>
                        </a:rPr>
                        <a:t>Online application</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$1 000 000</a:t>
                      </a:r>
                    </a:p>
                  </a:txBody>
                  <a:tcPr marL="9525" marR="9525" marT="9525" marB="0" anchor="b"/>
                </a:tc>
              </a:tr>
              <a:tr h="370840">
                <a:tc>
                  <a:txBody>
                    <a:bodyPr/>
                    <a:lstStyle/>
                    <a:p>
                      <a:pPr algn="l" fontAlgn="b"/>
                      <a:r>
                        <a:rPr lang="en-ZA" sz="1800" b="0" i="0" u="none" strike="noStrike" dirty="0">
                          <a:solidFill>
                            <a:srgbClr val="000000"/>
                          </a:solidFill>
                          <a:effectLst/>
                          <a:latin typeface="Calibri" panose="020F0502020204030204" pitchFamily="34" charset="0"/>
                        </a:rPr>
                        <a:t>Arcus Foundation</a:t>
                      </a: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Human rights</a:t>
                      </a:r>
                    </a:p>
                  </a:txBody>
                  <a:tcPr marL="9525" marR="9525" marT="9525" marB="0" anchor="b"/>
                </a:tc>
                <a:tc>
                  <a:txBody>
                    <a:bodyPr/>
                    <a:lstStyle/>
                    <a:p>
                      <a:pPr algn="l" fontAlgn="b"/>
                      <a:r>
                        <a:rPr lang="en-ZA" sz="1800" b="0" i="0" u="none" strike="noStrike">
                          <a:solidFill>
                            <a:srgbClr val="000000"/>
                          </a:solidFill>
                          <a:effectLst/>
                          <a:latin typeface="Calibri" panose="020F0502020204030204" pitchFamily="34" charset="0"/>
                        </a:rPr>
                        <a:t>Programme development</a:t>
                      </a: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Initial funding concept; application</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$200 000</a:t>
                      </a:r>
                    </a:p>
                  </a:txBody>
                  <a:tcPr marL="9525" marR="9525" marT="9525" marB="0" anchor="b"/>
                </a:tc>
              </a:tr>
              <a:tr h="370840">
                <a:tc>
                  <a:txBody>
                    <a:bodyPr/>
                    <a:lstStyle/>
                    <a:p>
                      <a:pPr algn="l" fontAlgn="b"/>
                      <a:r>
                        <a:rPr lang="en-ZA" sz="1800" b="0" i="0" u="none" strike="noStrike" dirty="0">
                          <a:solidFill>
                            <a:srgbClr val="000000"/>
                          </a:solidFill>
                          <a:effectLst/>
                          <a:latin typeface="Calibri" panose="020F0502020204030204" pitchFamily="34" charset="0"/>
                        </a:rPr>
                        <a:t>Atlantic Philanthropies </a:t>
                      </a:r>
                    </a:p>
                  </a:txBody>
                  <a:tcPr marL="9525" marR="9525" marT="9525" marB="0" anchor="b"/>
                </a:tc>
                <a:tc>
                  <a:txBody>
                    <a:bodyPr/>
                    <a:lstStyle/>
                    <a:p>
                      <a:pPr algn="l" fontAlgn="b"/>
                      <a:r>
                        <a:rPr lang="en-ZA" sz="1800" b="0" i="0" u="none" strike="noStrike" dirty="0" smtClean="0">
                          <a:solidFill>
                            <a:srgbClr val="000000"/>
                          </a:solidFill>
                          <a:effectLst/>
                          <a:latin typeface="Calibri" panose="020F0502020204030204" pitchFamily="34" charset="0"/>
                        </a:rPr>
                        <a:t>Public affairs </a:t>
                      </a:r>
                      <a:r>
                        <a:rPr lang="en-ZA" sz="1800" b="0" i="0" u="none" strike="noStrike" dirty="0">
                          <a:solidFill>
                            <a:srgbClr val="000000"/>
                          </a:solidFill>
                          <a:effectLst/>
                          <a:latin typeface="Calibri" panose="020F0502020204030204" pitchFamily="34" charset="0"/>
                        </a:rPr>
                        <a:t>&amp; human rights</a:t>
                      </a: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General support; capital expenditure</a:t>
                      </a:r>
                    </a:p>
                  </a:txBody>
                  <a:tcPr marL="9525" marR="9525" marT="9525" marB="0" anchor="b"/>
                </a:tc>
                <a:tc>
                  <a:txBody>
                    <a:bodyPr/>
                    <a:lstStyle/>
                    <a:p>
                      <a:pPr algn="l" fontAlgn="b"/>
                      <a:r>
                        <a:rPr lang="en-ZA" sz="1800" b="0" i="0" u="none" strike="noStrike" dirty="0" smtClean="0">
                          <a:solidFill>
                            <a:srgbClr val="000000"/>
                          </a:solidFill>
                          <a:effectLst/>
                          <a:latin typeface="Calibri" panose="020F0502020204030204" pitchFamily="34" charset="0"/>
                        </a:rPr>
                        <a:t>By </a:t>
                      </a:r>
                      <a:r>
                        <a:rPr lang="en-ZA" sz="1800" b="0" i="0" u="none" strike="noStrike" dirty="0">
                          <a:solidFill>
                            <a:srgbClr val="000000"/>
                          </a:solidFill>
                          <a:effectLst/>
                          <a:latin typeface="Calibri" panose="020F0502020204030204" pitchFamily="34" charset="0"/>
                        </a:rPr>
                        <a:t>invitation only</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$3 932 640</a:t>
                      </a:r>
                    </a:p>
                  </a:txBody>
                  <a:tcPr marL="9525" marR="9525" marT="9525" marB="0" anchor="b"/>
                </a:tc>
              </a:tr>
              <a:tr h="370840">
                <a:tc>
                  <a:txBody>
                    <a:bodyPr/>
                    <a:lstStyle/>
                    <a:p>
                      <a:pPr algn="l" fontAlgn="b"/>
                      <a:r>
                        <a:rPr lang="en-ZA" sz="1800" b="0" i="0" u="none" strike="noStrike" dirty="0">
                          <a:solidFill>
                            <a:srgbClr val="000000"/>
                          </a:solidFill>
                          <a:effectLst/>
                          <a:latin typeface="Calibri" panose="020F0502020204030204" pitchFamily="34" charset="0"/>
                        </a:rPr>
                        <a:t>Carnegie</a:t>
                      </a: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Education</a:t>
                      </a: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Research</a:t>
                      </a: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Letter of Inquiry; application</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$3 146 800</a:t>
                      </a:r>
                    </a:p>
                  </a:txBody>
                  <a:tcPr marL="9525" marR="9525" marT="9525" marB="0" anchor="b"/>
                </a:tc>
              </a:tr>
              <a:tr h="370840">
                <a:tc>
                  <a:txBody>
                    <a:bodyPr/>
                    <a:lstStyle/>
                    <a:p>
                      <a:pPr algn="l" fontAlgn="b"/>
                      <a:r>
                        <a:rPr lang="en-ZA" sz="1800" b="0" i="0" u="none" strike="noStrike" dirty="0">
                          <a:solidFill>
                            <a:srgbClr val="000000"/>
                          </a:solidFill>
                          <a:effectLst/>
                          <a:latin typeface="Calibri" panose="020F0502020204030204" pitchFamily="34" charset="0"/>
                        </a:rPr>
                        <a:t>Conrad N Hilton Foundation</a:t>
                      </a:r>
                    </a:p>
                  </a:txBody>
                  <a:tcPr marL="9525" marR="9525" marT="9525" marB="0" anchor="b"/>
                </a:tc>
                <a:tc>
                  <a:txBody>
                    <a:bodyPr/>
                    <a:lstStyle/>
                    <a:p>
                      <a:pPr algn="l" fontAlgn="b"/>
                      <a:r>
                        <a:rPr lang="en-ZA" sz="1800" b="0" i="0" u="none" strike="noStrike" dirty="0" smtClean="0">
                          <a:solidFill>
                            <a:srgbClr val="000000"/>
                          </a:solidFill>
                          <a:effectLst/>
                          <a:latin typeface="Calibri" panose="020F0502020204030204" pitchFamily="34" charset="0"/>
                        </a:rPr>
                        <a:t>Health</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Research </a:t>
                      </a:r>
                      <a:r>
                        <a:rPr lang="en-ZA" sz="1800" b="0" i="0" u="none" strike="noStrike" dirty="0" smtClean="0">
                          <a:solidFill>
                            <a:srgbClr val="000000"/>
                          </a:solidFill>
                          <a:effectLst/>
                          <a:latin typeface="Calibri" panose="020F0502020204030204" pitchFamily="34" charset="0"/>
                        </a:rPr>
                        <a:t>&amp; evaluation</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b="0" i="0" u="none" strike="noStrike" dirty="0" smtClean="0">
                          <a:solidFill>
                            <a:srgbClr val="000000"/>
                          </a:solidFill>
                          <a:effectLst/>
                          <a:latin typeface="Calibri" panose="020F0502020204030204" pitchFamily="34" charset="0"/>
                        </a:rPr>
                        <a:t>No unsolicited </a:t>
                      </a:r>
                      <a:r>
                        <a:rPr lang="en-ZA" sz="1800" b="0" i="0" u="none" strike="noStrike" dirty="0">
                          <a:solidFill>
                            <a:srgbClr val="000000"/>
                          </a:solidFill>
                          <a:effectLst/>
                          <a:latin typeface="Calibri" panose="020F0502020204030204" pitchFamily="34" charset="0"/>
                        </a:rPr>
                        <a:t>proposals</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$1 400 000</a:t>
                      </a:r>
                    </a:p>
                  </a:txBody>
                  <a:tcPr marL="9525" marR="9525" marT="9525" marB="0" anchor="b"/>
                </a:tc>
              </a:tr>
              <a:tr h="370840">
                <a:tc>
                  <a:txBody>
                    <a:bodyPr/>
                    <a:lstStyle/>
                    <a:p>
                      <a:pPr algn="l" fontAlgn="b"/>
                      <a:r>
                        <a:rPr lang="en-ZA" sz="1800" b="0" i="0" u="none" strike="noStrike" dirty="0">
                          <a:solidFill>
                            <a:srgbClr val="000000"/>
                          </a:solidFill>
                          <a:effectLst/>
                          <a:latin typeface="Calibri" panose="020F0502020204030204" pitchFamily="34" charset="0"/>
                        </a:rPr>
                        <a:t>David Elaine Potter Foundation</a:t>
                      </a: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Education; </a:t>
                      </a:r>
                      <a:r>
                        <a:rPr lang="en-ZA" sz="1800" b="0" i="0" u="none" strike="noStrike" dirty="0" smtClean="0">
                          <a:solidFill>
                            <a:srgbClr val="000000"/>
                          </a:solidFill>
                          <a:effectLst/>
                          <a:latin typeface="Calibri" panose="020F0502020204030204" pitchFamily="34" charset="0"/>
                        </a:rPr>
                        <a:t>Public affairs; Arts</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b="0" i="0" u="none" strike="noStrike" dirty="0">
                          <a:solidFill>
                            <a:srgbClr val="000000"/>
                          </a:solidFill>
                          <a:effectLst/>
                          <a:latin typeface="Calibri" panose="020F0502020204030204" pitchFamily="34" charset="0"/>
                        </a:rPr>
                        <a:t>General </a:t>
                      </a:r>
                      <a:r>
                        <a:rPr lang="en-ZA" sz="1800" b="0" i="0" u="none" strike="noStrike" dirty="0" smtClean="0">
                          <a:solidFill>
                            <a:srgbClr val="000000"/>
                          </a:solidFill>
                          <a:effectLst/>
                          <a:latin typeface="Calibri" panose="020F0502020204030204" pitchFamily="34" charset="0"/>
                        </a:rPr>
                        <a:t>support; Research</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b="0" i="0" u="none" strike="noStrike" dirty="0" smtClean="0">
                          <a:solidFill>
                            <a:srgbClr val="000000"/>
                          </a:solidFill>
                          <a:effectLst/>
                          <a:latin typeface="Calibri" panose="020F0502020204030204" pitchFamily="34" charset="0"/>
                        </a:rPr>
                        <a:t>By invitation </a:t>
                      </a:r>
                      <a:r>
                        <a:rPr lang="en-ZA" sz="1800" b="0" i="0" u="none" strike="noStrike" dirty="0">
                          <a:solidFill>
                            <a:srgbClr val="000000"/>
                          </a:solidFill>
                          <a:effectLst/>
                          <a:latin typeface="Calibri" panose="020F0502020204030204" pitchFamily="34" charset="0"/>
                        </a:rPr>
                        <a:t>only</a:t>
                      </a:r>
                    </a:p>
                  </a:txBody>
                  <a:tcPr marL="9525" marR="9525" marT="9525" marB="0" anchor="b"/>
                </a:tc>
                <a:tc>
                  <a:txBody>
                    <a:bodyPr/>
                    <a:lstStyle/>
                    <a:p>
                      <a:pPr algn="r" fontAlgn="b"/>
                      <a:r>
                        <a:rPr lang="en-ZA" sz="1800" b="0" i="0" u="none" strike="noStrike" dirty="0">
                          <a:solidFill>
                            <a:srgbClr val="000000"/>
                          </a:solidFill>
                          <a:effectLst/>
                          <a:latin typeface="Calibri" panose="020F0502020204030204" pitchFamily="34" charset="0"/>
                        </a:rPr>
                        <a:t>$500 000</a:t>
                      </a:r>
                    </a:p>
                  </a:txBody>
                  <a:tcPr marL="9525" marR="9525" marT="9525" marB="0" anchor="b"/>
                </a:tc>
              </a:tr>
            </a:tbl>
          </a:graphicData>
        </a:graphic>
      </p:graphicFrame>
    </p:spTree>
    <p:extLst>
      <p:ext uri="{BB962C8B-B14F-4D97-AF65-F5344CB8AC3E}">
        <p14:creationId xmlns:p14="http://schemas.microsoft.com/office/powerpoint/2010/main" val="2107769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19444030"/>
              </p:ext>
            </p:extLst>
          </p:nvPr>
        </p:nvGraphicFramePr>
        <p:xfrm>
          <a:off x="457200" y="1600198"/>
          <a:ext cx="8229600" cy="4749802"/>
        </p:xfrm>
        <a:graphic>
          <a:graphicData uri="http://schemas.openxmlformats.org/drawingml/2006/table">
            <a:tbl>
              <a:tblPr firstRow="1" bandRow="1">
                <a:tableStyleId>{5C22544A-7EE6-4342-B048-85BDC9FD1C3A}</a:tableStyleId>
              </a:tblPr>
              <a:tblGrid>
                <a:gridCol w="2827867"/>
                <a:gridCol w="5401733"/>
              </a:tblGrid>
              <a:tr h="534262">
                <a:tc>
                  <a:txBody>
                    <a:bodyPr/>
                    <a:lstStyle/>
                    <a:p>
                      <a:r>
                        <a:rPr lang="en-US" sz="2400" dirty="0" smtClean="0"/>
                        <a:t>Component</a:t>
                      </a:r>
                      <a:endParaRPr lang="en-US" sz="2400" dirty="0"/>
                    </a:p>
                  </a:txBody>
                  <a:tcPr/>
                </a:tc>
                <a:tc>
                  <a:txBody>
                    <a:bodyPr/>
                    <a:lstStyle/>
                    <a:p>
                      <a:r>
                        <a:rPr lang="en-US" sz="2400" dirty="0" smtClean="0"/>
                        <a:t>Size</a:t>
                      </a:r>
                      <a:endParaRPr lang="en-US" sz="2400" dirty="0"/>
                    </a:p>
                  </a:txBody>
                  <a:tcPr/>
                </a:tc>
              </a:tr>
              <a:tr h="2107770">
                <a:tc>
                  <a:txBody>
                    <a:bodyPr/>
                    <a:lstStyle/>
                    <a:p>
                      <a:r>
                        <a:rPr lang="en-US" sz="2000" dirty="0" smtClean="0"/>
                        <a:t>HNW Individuals</a:t>
                      </a:r>
                    </a:p>
                    <a:p>
                      <a:r>
                        <a:rPr lang="en-US" sz="1600" dirty="0" smtClean="0"/>
                        <a:t>(2012 data)</a:t>
                      </a:r>
                      <a:endParaRPr lang="en-US" sz="1600" dirty="0"/>
                    </a:p>
                  </a:txBody>
                  <a:tcPr/>
                </a:tc>
                <a:tc>
                  <a:txBody>
                    <a:bodyPr/>
                    <a:lstStyle/>
                    <a:p>
                      <a:pPr marL="285750" indent="-285750">
                        <a:buFont typeface="Arial"/>
                        <a:buChar char="•"/>
                      </a:pPr>
                      <a:r>
                        <a:rPr lang="en-GB" sz="2000" kern="1200" dirty="0" smtClean="0">
                          <a:solidFill>
                            <a:schemeClr val="dk1"/>
                          </a:solidFill>
                          <a:effectLst/>
                          <a:latin typeface="+mn-lt"/>
                          <a:ea typeface="+mn-ea"/>
                          <a:cs typeface="+mn-cs"/>
                        </a:rPr>
                        <a:t>Approximately 300 000 individuals</a:t>
                      </a:r>
                      <a:r>
                        <a:rPr lang="en-GB" sz="2000" dirty="0" smtClean="0">
                          <a:effectLst/>
                        </a:rPr>
                        <a:t> </a:t>
                      </a:r>
                    </a:p>
                    <a:p>
                      <a:pPr marL="285750" indent="-285750">
                        <a:buFont typeface="Arial"/>
                        <a:buChar char="•"/>
                      </a:pPr>
                      <a:r>
                        <a:rPr lang="en-GB" sz="2000" dirty="0" smtClean="0">
                          <a:effectLst/>
                        </a:rPr>
                        <a:t>Donated R8 billion cash, </a:t>
                      </a:r>
                      <a:r>
                        <a:rPr lang="en-GB" sz="2000" kern="1200" dirty="0" smtClean="0">
                          <a:solidFill>
                            <a:schemeClr val="dk1"/>
                          </a:solidFill>
                          <a:effectLst/>
                          <a:latin typeface="+mn-lt"/>
                          <a:ea typeface="+mn-ea"/>
                          <a:cs typeface="+mn-cs"/>
                        </a:rPr>
                        <a:t>R5,1 billion in goods and services, and 7,9 million hours of their time</a:t>
                      </a:r>
                    </a:p>
                    <a:p>
                      <a:pPr marL="285750" indent="-285750">
                        <a:buFont typeface="Arial"/>
                        <a:buChar char="•"/>
                      </a:pPr>
                      <a:r>
                        <a:rPr lang="en-GB" sz="2000" kern="1200" dirty="0" smtClean="0">
                          <a:solidFill>
                            <a:schemeClr val="dk1"/>
                          </a:solidFill>
                          <a:effectLst/>
                          <a:latin typeface="+mn-lt"/>
                          <a:ea typeface="+mn-ea"/>
                          <a:cs typeface="+mn-cs"/>
                        </a:rPr>
                        <a:t>Support </a:t>
                      </a:r>
                      <a:r>
                        <a:rPr lang="en-GB" sz="2000" dirty="0" smtClean="0">
                          <a:effectLst/>
                        </a:rPr>
                        <a:t> </a:t>
                      </a:r>
                      <a:r>
                        <a:rPr lang="en-GB" sz="2000" kern="1200" dirty="0" smtClean="0">
                          <a:solidFill>
                            <a:schemeClr val="dk1"/>
                          </a:solidFill>
                          <a:effectLst/>
                          <a:latin typeface="+mn-lt"/>
                          <a:ea typeface="+mn-ea"/>
                          <a:cs typeface="+mn-cs"/>
                        </a:rPr>
                        <a:t>Social and Community Development, Faith - based causes, Education and Health</a:t>
                      </a:r>
                      <a:r>
                        <a:rPr lang="en-GB" sz="2000" dirty="0" smtClean="0">
                          <a:effectLst/>
                        </a:rPr>
                        <a:t> </a:t>
                      </a:r>
                      <a:endParaRPr lang="en-US" sz="2000" dirty="0"/>
                    </a:p>
                  </a:txBody>
                  <a:tcPr/>
                </a:tc>
              </a:tr>
              <a:tr h="2107770">
                <a:tc>
                  <a:txBody>
                    <a:bodyPr/>
                    <a:lstStyle/>
                    <a:p>
                      <a:r>
                        <a:rPr lang="en-US" sz="2000" dirty="0" smtClean="0"/>
                        <a:t>Private Foundations</a:t>
                      </a:r>
                    </a:p>
                    <a:p>
                      <a:r>
                        <a:rPr lang="en-US" sz="1600" dirty="0" smtClean="0"/>
                        <a:t>(2014 data)*</a:t>
                      </a:r>
                      <a:endParaRPr lang="en-US" sz="1600" dirty="0"/>
                    </a:p>
                  </a:txBody>
                  <a:tcPr/>
                </a:tc>
                <a:tc>
                  <a:txBody>
                    <a:bodyPr/>
                    <a:lstStyle/>
                    <a:p>
                      <a:pPr marL="285750" indent="-285750">
                        <a:buFont typeface="Arial"/>
                        <a:buChar char="•"/>
                      </a:pPr>
                      <a:r>
                        <a:rPr lang="en-ZA" sz="2000" dirty="0" smtClean="0"/>
                        <a:t>65 International Foundations currently making grants (with detail on 42 available)</a:t>
                      </a:r>
                    </a:p>
                    <a:p>
                      <a:pPr marL="285750" indent="-285750">
                        <a:buFont typeface="Arial"/>
                        <a:buChar char="•"/>
                      </a:pPr>
                      <a:r>
                        <a:rPr lang="en-ZA" sz="2000" dirty="0" smtClean="0"/>
                        <a:t>33 SA Foundations (with detail on 7 available)</a:t>
                      </a:r>
                    </a:p>
                    <a:p>
                      <a:pPr marL="285750" indent="-285750">
                        <a:buFont typeface="Arial"/>
                        <a:buChar char="•"/>
                      </a:pPr>
                      <a:r>
                        <a:rPr lang="en-ZA" sz="2000" dirty="0" smtClean="0"/>
                        <a:t>Almost 50 Foundations in total and over 300 grants </a:t>
                      </a:r>
                      <a:endParaRPr lang="en-ZA" sz="2000" kern="1200" dirty="0" smtClean="0">
                        <a:solidFill>
                          <a:schemeClr val="dk1"/>
                        </a:solidFill>
                        <a:latin typeface="+mn-lt"/>
                        <a:ea typeface="+mn-ea"/>
                        <a:cs typeface="+mn-cs"/>
                      </a:endParaRPr>
                    </a:p>
                    <a:p>
                      <a:pPr marL="285750" indent="-285750">
                        <a:buFont typeface="Arial"/>
                        <a:buChar char="•"/>
                      </a:pPr>
                      <a:r>
                        <a:rPr lang="en-ZA" sz="2000" dirty="0" smtClean="0"/>
                        <a:t>Over $114 million granted in 2014 (R1.6 billion)</a:t>
                      </a:r>
                    </a:p>
                  </a:txBody>
                  <a:tcPr/>
                </a:tc>
              </a:tr>
            </a:tbl>
          </a:graphicData>
        </a:graphic>
      </p:graphicFrame>
      <p:sp>
        <p:nvSpPr>
          <p:cNvPr id="5"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Size and shape: South Africa</a:t>
            </a:r>
            <a:endParaRPr lang="en-US" dirty="0"/>
          </a:p>
        </p:txBody>
      </p:sp>
    </p:spTree>
    <p:extLst>
      <p:ext uri="{BB962C8B-B14F-4D97-AF65-F5344CB8AC3E}">
        <p14:creationId xmlns:p14="http://schemas.microsoft.com/office/powerpoint/2010/main" val="23580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ZA" dirty="0" smtClean="0"/>
              <a:t>Granted amount by Foundation classification </a:t>
            </a:r>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51810211"/>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796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ZA" dirty="0" smtClean="0"/>
              <a:t>Foundations: Granted proportion by sector</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10443693"/>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2465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HNW giving </a:t>
            </a:r>
            <a:r>
              <a:rPr lang="en-US" dirty="0"/>
              <a:t>b</a:t>
            </a:r>
            <a:r>
              <a:rPr lang="en-US" dirty="0" smtClean="0"/>
              <a:t>y </a:t>
            </a:r>
            <a:r>
              <a:rPr lang="en-US" dirty="0"/>
              <a:t>s</a:t>
            </a:r>
            <a:r>
              <a:rPr lang="en-US" dirty="0" smtClean="0"/>
              <a:t>ector</a:t>
            </a:r>
            <a:br>
              <a:rPr lang="en-US" dirty="0" smtClean="0"/>
            </a:br>
            <a:r>
              <a:rPr lang="en-US" sz="3111" dirty="0" smtClean="0"/>
              <a:t>(Average percentage of total giving)</a:t>
            </a:r>
            <a:endParaRPr lang="en-US" sz="311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203002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‘Philanthropists </a:t>
            </a:r>
            <a:r>
              <a:rPr lang="en-GB" dirty="0"/>
              <a:t>are very much creatures of geography, with motivations and causes defined by cultures, social needs and economies’ </a:t>
            </a:r>
            <a:endParaRPr lang="en-GB" dirty="0" smtClean="0"/>
          </a:p>
          <a:p>
            <a:r>
              <a:rPr lang="en-GB" dirty="0"/>
              <a:t>Research on philanthropic motivation is in general agreement that motivation is a multi - layered concept </a:t>
            </a:r>
          </a:p>
          <a:p>
            <a:r>
              <a:rPr lang="en-GB" dirty="0"/>
              <a:t>W</a:t>
            </a:r>
            <a:r>
              <a:rPr lang="en-GB" dirty="0" smtClean="0"/>
              <a:t>hereas </a:t>
            </a:r>
            <a:r>
              <a:rPr lang="en-GB" dirty="0"/>
              <a:t>p</a:t>
            </a:r>
            <a:r>
              <a:rPr lang="en-GB" dirty="0" smtClean="0"/>
              <a:t>hilanthropy </a:t>
            </a:r>
            <a:r>
              <a:rPr lang="en-GB" dirty="0"/>
              <a:t>is a ‘social act’ in the USA, and thus a defining characteristic of the wealthy in the US, in </a:t>
            </a:r>
            <a:r>
              <a:rPr lang="en-GB" dirty="0" smtClean="0"/>
              <a:t>many other </a:t>
            </a:r>
            <a:r>
              <a:rPr lang="en-GB" dirty="0"/>
              <a:t>countries </a:t>
            </a:r>
            <a:r>
              <a:rPr lang="en-GB" dirty="0" smtClean="0"/>
              <a:t>there </a:t>
            </a:r>
            <a:r>
              <a:rPr lang="en-GB" dirty="0"/>
              <a:t>is a culture of privacy surrounding </a:t>
            </a:r>
            <a:r>
              <a:rPr lang="en-GB" dirty="0" smtClean="0"/>
              <a:t>philanthropy </a:t>
            </a:r>
            <a:endParaRPr lang="en-US" dirty="0"/>
          </a:p>
        </p:txBody>
      </p:sp>
    </p:spTree>
    <p:extLst>
      <p:ext uri="{BB962C8B-B14F-4D97-AF65-F5344CB8AC3E}">
        <p14:creationId xmlns:p14="http://schemas.microsoft.com/office/powerpoint/2010/main" val="777125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Motivation to give</a:t>
            </a:r>
            <a:br>
              <a:rPr lang="en-US" dirty="0" smtClean="0"/>
            </a:br>
            <a:r>
              <a:rPr lang="en-US" sz="3111" dirty="0" smtClean="0"/>
              <a:t>(Percentage of HNW Givers)</a:t>
            </a:r>
            <a:endParaRPr lang="en-US" sz="311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22611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How </a:t>
            </a:r>
            <a:r>
              <a:rPr lang="en-US" dirty="0" err="1" smtClean="0"/>
              <a:t>organisations</a:t>
            </a:r>
            <a:r>
              <a:rPr lang="en-US" dirty="0" smtClean="0"/>
              <a:t> are identified</a:t>
            </a:r>
            <a:br>
              <a:rPr lang="en-US" dirty="0" smtClean="0"/>
            </a:br>
            <a:r>
              <a:rPr lang="en-US" sz="3111" dirty="0" smtClean="0"/>
              <a:t>(Percentage of HNW givers)</a:t>
            </a:r>
            <a:endParaRPr lang="en-US" sz="311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49019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ZA" dirty="0" smtClean="0"/>
              <a:t>Application process to Foundations</a:t>
            </a:r>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54661662"/>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1621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Reporting</a:t>
            </a:r>
            <a:endParaRPr lang="en-US" dirty="0"/>
          </a:p>
        </p:txBody>
      </p:sp>
      <p:sp>
        <p:nvSpPr>
          <p:cNvPr id="3" name="Content Placeholder 2"/>
          <p:cNvSpPr>
            <a:spLocks noGrp="1"/>
          </p:cNvSpPr>
          <p:nvPr>
            <p:ph idx="1"/>
          </p:nvPr>
        </p:nvSpPr>
        <p:spPr/>
        <p:txBody>
          <a:bodyPr>
            <a:normAutofit lnSpcReduction="10000"/>
          </a:bodyPr>
          <a:lstStyle/>
          <a:p>
            <a:r>
              <a:rPr lang="en-US" dirty="0" smtClean="0"/>
              <a:t>Privacy inhibits transparency</a:t>
            </a:r>
          </a:p>
          <a:p>
            <a:r>
              <a:rPr lang="en-US" dirty="0" smtClean="0"/>
              <a:t>Majority of International studies on HNW individuals have found that their reporting expectations are low, and they seldom focused on impact</a:t>
            </a:r>
          </a:p>
          <a:p>
            <a:r>
              <a:rPr lang="en-US" i="1" dirty="0" smtClean="0"/>
              <a:t>Giving Report II </a:t>
            </a:r>
            <a:r>
              <a:rPr lang="en-US" dirty="0" smtClean="0"/>
              <a:t>found that 50% of HNW individuals did not expect any feedback, with only 19% having visited the recipient </a:t>
            </a:r>
            <a:r>
              <a:rPr lang="en-US" dirty="0" err="1" smtClean="0"/>
              <a:t>organisation</a:t>
            </a:r>
            <a:r>
              <a:rPr lang="en-US" dirty="0" smtClean="0"/>
              <a:t> to assess impact</a:t>
            </a:r>
            <a:endParaRPr lang="en-US" dirty="0"/>
          </a:p>
        </p:txBody>
      </p:sp>
    </p:spTree>
    <p:extLst>
      <p:ext uri="{BB962C8B-B14F-4D97-AF65-F5344CB8AC3E}">
        <p14:creationId xmlns:p14="http://schemas.microsoft.com/office/powerpoint/2010/main" val="2325603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Outline</a:t>
            </a:r>
            <a:endParaRPr lang="en-US" dirty="0"/>
          </a:p>
        </p:txBody>
      </p:sp>
      <p:sp>
        <p:nvSpPr>
          <p:cNvPr id="3" name="Content Placeholder 2"/>
          <p:cNvSpPr>
            <a:spLocks noGrp="1"/>
          </p:cNvSpPr>
          <p:nvPr>
            <p:ph idx="1"/>
          </p:nvPr>
        </p:nvSpPr>
        <p:spPr>
          <a:xfrm>
            <a:off x="457200" y="1608667"/>
            <a:ext cx="8229600" cy="4371190"/>
          </a:xfrm>
        </p:spPr>
        <p:txBody>
          <a:bodyPr>
            <a:normAutofit fontScale="77500" lnSpcReduction="20000"/>
          </a:bodyPr>
          <a:lstStyle/>
          <a:p>
            <a:r>
              <a:rPr lang="en-US" dirty="0" smtClean="0">
                <a:solidFill>
                  <a:srgbClr val="000000"/>
                </a:solidFill>
              </a:rPr>
              <a:t>Study Objective</a:t>
            </a:r>
          </a:p>
          <a:p>
            <a:r>
              <a:rPr lang="en-US" dirty="0" smtClean="0">
                <a:solidFill>
                  <a:srgbClr val="000000"/>
                </a:solidFill>
              </a:rPr>
              <a:t>Key Terms</a:t>
            </a:r>
          </a:p>
          <a:p>
            <a:r>
              <a:rPr lang="en-US" dirty="0" smtClean="0">
                <a:solidFill>
                  <a:srgbClr val="000000"/>
                </a:solidFill>
              </a:rPr>
              <a:t>Strategic </a:t>
            </a:r>
            <a:r>
              <a:rPr lang="en-US" dirty="0">
                <a:solidFill>
                  <a:srgbClr val="000000"/>
                </a:solidFill>
              </a:rPr>
              <a:t>and Global Importance of </a:t>
            </a:r>
            <a:r>
              <a:rPr lang="en-US" dirty="0" smtClean="0">
                <a:solidFill>
                  <a:srgbClr val="000000"/>
                </a:solidFill>
              </a:rPr>
              <a:t>Philanthropy</a:t>
            </a:r>
          </a:p>
          <a:p>
            <a:r>
              <a:rPr lang="en-US" dirty="0" smtClean="0">
                <a:solidFill>
                  <a:srgbClr val="000000"/>
                </a:solidFill>
              </a:rPr>
              <a:t>Approach and Methodology</a:t>
            </a:r>
          </a:p>
          <a:p>
            <a:r>
              <a:rPr lang="en-US" dirty="0" smtClean="0">
                <a:solidFill>
                  <a:srgbClr val="000000"/>
                </a:solidFill>
              </a:rPr>
              <a:t>Methodological Challenges</a:t>
            </a:r>
          </a:p>
          <a:p>
            <a:r>
              <a:rPr lang="en-US" dirty="0" smtClean="0">
                <a:solidFill>
                  <a:srgbClr val="000000"/>
                </a:solidFill>
              </a:rPr>
              <a:t>Size and Shape of the Philanthropic Landscape</a:t>
            </a:r>
          </a:p>
          <a:p>
            <a:r>
              <a:rPr lang="en-US" dirty="0" smtClean="0">
                <a:solidFill>
                  <a:srgbClr val="000000"/>
                </a:solidFill>
              </a:rPr>
              <a:t>Sectors Supported</a:t>
            </a:r>
          </a:p>
          <a:p>
            <a:r>
              <a:rPr lang="en-US" dirty="0" smtClean="0">
                <a:solidFill>
                  <a:srgbClr val="000000"/>
                </a:solidFill>
              </a:rPr>
              <a:t>Motivation</a:t>
            </a:r>
          </a:p>
          <a:p>
            <a:r>
              <a:rPr lang="en-US" dirty="0" smtClean="0">
                <a:solidFill>
                  <a:srgbClr val="000000"/>
                </a:solidFill>
              </a:rPr>
              <a:t>Reporting</a:t>
            </a:r>
          </a:p>
          <a:p>
            <a:r>
              <a:rPr lang="en-US" dirty="0" smtClean="0">
                <a:solidFill>
                  <a:srgbClr val="000000"/>
                </a:solidFill>
              </a:rPr>
              <a:t>What the evidence tells us thus far…</a:t>
            </a:r>
          </a:p>
          <a:p>
            <a:r>
              <a:rPr lang="en-US" dirty="0" smtClean="0">
                <a:solidFill>
                  <a:srgbClr val="000000"/>
                </a:solidFill>
              </a:rPr>
              <a:t>Next Steps</a:t>
            </a:r>
            <a:endParaRPr lang="en-US" dirty="0">
              <a:solidFill>
                <a:srgbClr val="000000"/>
              </a:solidFill>
            </a:endParaRPr>
          </a:p>
        </p:txBody>
      </p:sp>
    </p:spTree>
    <p:extLst>
      <p:ext uri="{BB962C8B-B14F-4D97-AF65-F5344CB8AC3E}">
        <p14:creationId xmlns:p14="http://schemas.microsoft.com/office/powerpoint/2010/main" val="13958333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ZA" dirty="0" smtClean="0"/>
              <a:t>Foundations: </a:t>
            </a:r>
            <a:r>
              <a:rPr lang="en-ZA" dirty="0" smtClean="0"/>
              <a:t>“Disclosure </a:t>
            </a:r>
            <a:r>
              <a:rPr lang="en-ZA" dirty="0" smtClean="0"/>
              <a:t>of information” score</a:t>
            </a:r>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13977358"/>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6781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What the evidence tells us so far</a:t>
            </a:r>
            <a:r>
              <a:rPr lang="is-IS" dirty="0" smtClean="0"/>
              <a:t>…</a:t>
            </a:r>
            <a:endParaRPr lang="en-US" dirty="0"/>
          </a:p>
        </p:txBody>
      </p:sp>
      <p:sp>
        <p:nvSpPr>
          <p:cNvPr id="3" name="Content Placeholder 2"/>
          <p:cNvSpPr>
            <a:spLocks noGrp="1"/>
          </p:cNvSpPr>
          <p:nvPr>
            <p:ph idx="1"/>
          </p:nvPr>
        </p:nvSpPr>
        <p:spPr>
          <a:xfrm>
            <a:off x="457200" y="1599258"/>
            <a:ext cx="8229600" cy="4948297"/>
          </a:xfrm>
        </p:spPr>
        <p:txBody>
          <a:bodyPr>
            <a:normAutofit fontScale="92500" lnSpcReduction="20000"/>
          </a:bodyPr>
          <a:lstStyle/>
          <a:p>
            <a:pPr>
              <a:lnSpc>
                <a:spcPct val="110000"/>
              </a:lnSpc>
            </a:pPr>
            <a:r>
              <a:rPr lang="en-GB" dirty="0" smtClean="0"/>
              <a:t>Transparency is a challenge</a:t>
            </a:r>
          </a:p>
          <a:p>
            <a:pPr lvl="1">
              <a:lnSpc>
                <a:spcPct val="110000"/>
              </a:lnSpc>
            </a:pPr>
            <a:r>
              <a:rPr lang="en-GB" dirty="0"/>
              <a:t>L</a:t>
            </a:r>
            <a:r>
              <a:rPr lang="en-GB" dirty="0" smtClean="0"/>
              <a:t>ack </a:t>
            </a:r>
            <a:r>
              <a:rPr lang="en-GB" dirty="0"/>
              <a:t>of comprehensive data on the sector makes it much harder to plan and </a:t>
            </a:r>
            <a:r>
              <a:rPr lang="en-GB" dirty="0" smtClean="0"/>
              <a:t>ensure effective collaboration</a:t>
            </a:r>
          </a:p>
          <a:p>
            <a:pPr lvl="1">
              <a:lnSpc>
                <a:spcPct val="110000"/>
              </a:lnSpc>
            </a:pPr>
            <a:r>
              <a:rPr lang="en-GB" dirty="0"/>
              <a:t>M</a:t>
            </a:r>
            <a:r>
              <a:rPr lang="en-GB" dirty="0" smtClean="0"/>
              <a:t>akes </a:t>
            </a:r>
            <a:r>
              <a:rPr lang="en-GB" dirty="0"/>
              <a:t>it much harder to understand the performance of </a:t>
            </a:r>
            <a:r>
              <a:rPr lang="en-GB" dirty="0" smtClean="0"/>
              <a:t>philanthropy </a:t>
            </a:r>
            <a:r>
              <a:rPr lang="en-GB" dirty="0"/>
              <a:t>operating within </a:t>
            </a:r>
            <a:r>
              <a:rPr lang="en-GB" dirty="0" smtClean="0"/>
              <a:t>SA</a:t>
            </a:r>
          </a:p>
          <a:p>
            <a:pPr>
              <a:lnSpc>
                <a:spcPct val="110000"/>
              </a:lnSpc>
            </a:pPr>
            <a:r>
              <a:rPr lang="en-GB" dirty="0" smtClean="0"/>
              <a:t>Private philanthropy is </a:t>
            </a:r>
            <a:r>
              <a:rPr lang="en-US" dirty="0" smtClean="0"/>
              <a:t>focused </a:t>
            </a:r>
            <a:r>
              <a:rPr lang="en-US" dirty="0"/>
              <a:t>on a narrow range of sectors (i.e. DSD/</a:t>
            </a:r>
            <a:r>
              <a:rPr lang="en-US" dirty="0" smtClean="0"/>
              <a:t>Health</a:t>
            </a:r>
            <a:r>
              <a:rPr lang="en-US" dirty="0"/>
              <a:t>/Education) </a:t>
            </a:r>
          </a:p>
          <a:p>
            <a:pPr lvl="1">
              <a:lnSpc>
                <a:spcPct val="110000"/>
              </a:lnSpc>
            </a:pPr>
            <a:r>
              <a:rPr lang="en-US" dirty="0"/>
              <a:t>O</a:t>
            </a:r>
            <a:r>
              <a:rPr lang="en-US" dirty="0" smtClean="0"/>
              <a:t>ther </a:t>
            </a:r>
            <a:r>
              <a:rPr lang="en-US" dirty="0"/>
              <a:t>key sectors within the NDP get little to no </a:t>
            </a:r>
            <a:r>
              <a:rPr lang="en-US" dirty="0" smtClean="0"/>
              <a:t>support</a:t>
            </a:r>
          </a:p>
          <a:p>
            <a:pPr lvl="1">
              <a:lnSpc>
                <a:spcPct val="110000"/>
              </a:lnSpc>
            </a:pPr>
            <a:r>
              <a:rPr lang="en-US" dirty="0" smtClean="0"/>
              <a:t>Any alignment to </a:t>
            </a:r>
            <a:r>
              <a:rPr lang="en-US" dirty="0" err="1" smtClean="0"/>
              <a:t>GoSA’s</a:t>
            </a:r>
            <a:r>
              <a:rPr lang="en-US" dirty="0" smtClean="0"/>
              <a:t> development goals is largely unplanned</a:t>
            </a:r>
            <a:endParaRPr lang="en-GB" dirty="0" smtClean="0"/>
          </a:p>
        </p:txBody>
      </p:sp>
    </p:spTree>
    <p:extLst>
      <p:ext uri="{BB962C8B-B14F-4D97-AF65-F5344CB8AC3E}">
        <p14:creationId xmlns:p14="http://schemas.microsoft.com/office/powerpoint/2010/main" val="3138377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a:t>What the evidence tells us so </a:t>
            </a:r>
            <a:r>
              <a:rPr lang="en-US" dirty="0" smtClean="0"/>
              <a:t>far</a:t>
            </a:r>
            <a:r>
              <a:rPr lang="is-IS" dirty="0" smtClean="0"/>
              <a:t>…</a:t>
            </a:r>
            <a:endParaRPr lang="en-US" dirty="0"/>
          </a:p>
        </p:txBody>
      </p:sp>
      <p:sp>
        <p:nvSpPr>
          <p:cNvPr id="3" name="Content Placeholder 2"/>
          <p:cNvSpPr>
            <a:spLocks noGrp="1"/>
          </p:cNvSpPr>
          <p:nvPr>
            <p:ph idx="1"/>
          </p:nvPr>
        </p:nvSpPr>
        <p:spPr>
          <a:xfrm>
            <a:off x="457200" y="1599258"/>
            <a:ext cx="8229600" cy="4948297"/>
          </a:xfrm>
        </p:spPr>
        <p:txBody>
          <a:bodyPr>
            <a:normAutofit fontScale="77500" lnSpcReduction="20000"/>
          </a:bodyPr>
          <a:lstStyle/>
          <a:p>
            <a:pPr>
              <a:lnSpc>
                <a:spcPct val="110000"/>
              </a:lnSpc>
            </a:pPr>
            <a:r>
              <a:rPr lang="en-GB" dirty="0" smtClean="0"/>
              <a:t>Examples of effective Public/Philanthropic collaboration do exist, e.g.</a:t>
            </a:r>
          </a:p>
          <a:p>
            <a:pPr lvl="1">
              <a:lnSpc>
                <a:spcPct val="110000"/>
              </a:lnSpc>
            </a:pPr>
            <a:r>
              <a:rPr lang="en-GB" dirty="0" smtClean="0"/>
              <a:t>Health - </a:t>
            </a:r>
            <a:r>
              <a:rPr lang="en-GB" dirty="0"/>
              <a:t>Nelson Mandela Children’s Hospital Trust </a:t>
            </a:r>
            <a:r>
              <a:rPr lang="en-GB" dirty="0" smtClean="0"/>
              <a:t>&amp; Children’s Hospital Trust</a:t>
            </a:r>
          </a:p>
          <a:p>
            <a:pPr lvl="1">
              <a:lnSpc>
                <a:spcPct val="110000"/>
              </a:lnSpc>
            </a:pPr>
            <a:r>
              <a:rPr lang="en-GB" dirty="0" smtClean="0"/>
              <a:t>ECD – </a:t>
            </a:r>
            <a:r>
              <a:rPr lang="en-GB" dirty="0" err="1" smtClean="0"/>
              <a:t>ilifa</a:t>
            </a:r>
            <a:r>
              <a:rPr lang="en-GB" dirty="0" smtClean="0"/>
              <a:t> </a:t>
            </a:r>
            <a:r>
              <a:rPr lang="en-GB" dirty="0" err="1" smtClean="0"/>
              <a:t>Labantwana</a:t>
            </a:r>
            <a:endParaRPr lang="en-GB" dirty="0" smtClean="0"/>
          </a:p>
          <a:p>
            <a:pPr lvl="1">
              <a:lnSpc>
                <a:spcPct val="110000"/>
              </a:lnSpc>
            </a:pPr>
            <a:r>
              <a:rPr lang="en-GB" dirty="0" smtClean="0"/>
              <a:t>Basic Education – </a:t>
            </a:r>
            <a:r>
              <a:rPr lang="en-GB" dirty="0" err="1" smtClean="0"/>
              <a:t>Motsepe</a:t>
            </a:r>
            <a:r>
              <a:rPr lang="en-GB" dirty="0" smtClean="0"/>
              <a:t> Family Foundation’s R117 million</a:t>
            </a:r>
          </a:p>
          <a:p>
            <a:pPr lvl="1">
              <a:lnSpc>
                <a:spcPct val="110000"/>
              </a:lnSpc>
            </a:pPr>
            <a:r>
              <a:rPr lang="en-GB" dirty="0"/>
              <a:t>Partnership for Higher Education in Africa (PHEA) </a:t>
            </a:r>
            <a:endParaRPr lang="en-GB" dirty="0" smtClean="0"/>
          </a:p>
          <a:p>
            <a:pPr lvl="1">
              <a:lnSpc>
                <a:spcPct val="110000"/>
              </a:lnSpc>
            </a:pPr>
            <a:r>
              <a:rPr lang="en-GB" dirty="0" smtClean="0"/>
              <a:t>Within CSI – such as the </a:t>
            </a:r>
            <a:r>
              <a:rPr lang="en-GB" i="1" dirty="0" smtClean="0"/>
              <a:t>Business Trust </a:t>
            </a:r>
          </a:p>
          <a:p>
            <a:pPr>
              <a:lnSpc>
                <a:spcPct val="110000"/>
              </a:lnSpc>
            </a:pPr>
            <a:r>
              <a:rPr lang="en-GB" dirty="0" smtClean="0"/>
              <a:t>No sector-wide coordination, albeit a few examples do exist of networks/voluntary associations</a:t>
            </a:r>
          </a:p>
          <a:p>
            <a:pPr lvl="1">
              <a:lnSpc>
                <a:spcPct val="110000"/>
              </a:lnSpc>
            </a:pPr>
            <a:r>
              <a:rPr lang="en-GB" dirty="0" smtClean="0"/>
              <a:t>IPASA</a:t>
            </a:r>
          </a:p>
          <a:p>
            <a:pPr lvl="1">
              <a:lnSpc>
                <a:spcPct val="110000"/>
              </a:lnSpc>
            </a:pPr>
            <a:r>
              <a:rPr lang="en-GB" dirty="0" smtClean="0"/>
              <a:t>Social Justice Initiative</a:t>
            </a:r>
          </a:p>
          <a:p>
            <a:pPr lvl="1">
              <a:lnSpc>
                <a:spcPct val="110000"/>
              </a:lnSpc>
            </a:pPr>
            <a:r>
              <a:rPr lang="en-GB" dirty="0" smtClean="0"/>
              <a:t>Donor Network on Women*</a:t>
            </a:r>
          </a:p>
        </p:txBody>
      </p:sp>
    </p:spTree>
    <p:extLst>
      <p:ext uri="{BB962C8B-B14F-4D97-AF65-F5344CB8AC3E}">
        <p14:creationId xmlns:p14="http://schemas.microsoft.com/office/powerpoint/2010/main" val="910065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Next steps: Feb/March 2016</a:t>
            </a:r>
            <a:endParaRPr lang="en-US" dirty="0"/>
          </a:p>
        </p:txBody>
      </p:sp>
      <p:sp>
        <p:nvSpPr>
          <p:cNvPr id="3" name="Content Placeholder 2"/>
          <p:cNvSpPr>
            <a:spLocks noGrp="1"/>
          </p:cNvSpPr>
          <p:nvPr>
            <p:ph idx="1"/>
          </p:nvPr>
        </p:nvSpPr>
        <p:spPr>
          <a:xfrm>
            <a:off x="457200" y="1578735"/>
            <a:ext cx="8229600" cy="5092310"/>
          </a:xfrm>
        </p:spPr>
        <p:txBody>
          <a:bodyPr>
            <a:noAutofit/>
          </a:bodyPr>
          <a:lstStyle/>
          <a:p>
            <a:r>
              <a:rPr lang="en-GB" sz="2400" dirty="0"/>
              <a:t>To </a:t>
            </a:r>
            <a:r>
              <a:rPr lang="en-GB" sz="2400" dirty="0" smtClean="0"/>
              <a:t>determine how </a:t>
            </a:r>
            <a:r>
              <a:rPr lang="en-GB" sz="2400" dirty="0"/>
              <a:t>best </a:t>
            </a:r>
            <a:r>
              <a:rPr lang="en-GB" sz="2400" dirty="0" smtClean="0"/>
              <a:t>NT can </a:t>
            </a:r>
            <a:r>
              <a:rPr lang="en-GB" sz="2400" dirty="0"/>
              <a:t>collaborate, interact and partner philanthropic donors to help achieve the development goals of the South African government, in particular the aspirations of the National Development Plan (NDP). </a:t>
            </a:r>
            <a:endParaRPr lang="en-GB" sz="2400" dirty="0" smtClean="0"/>
          </a:p>
          <a:p>
            <a:r>
              <a:rPr lang="en-GB" sz="2400" dirty="0" smtClean="0"/>
              <a:t>Consider </a:t>
            </a:r>
            <a:r>
              <a:rPr lang="en-US" sz="2400" dirty="0"/>
              <a:t>changes to fiscal law pertaining to PBOs</a:t>
            </a:r>
            <a:r>
              <a:rPr lang="en-GB" sz="2400" dirty="0"/>
              <a:t> </a:t>
            </a:r>
            <a:endParaRPr lang="en-GB" sz="2400" dirty="0" smtClean="0"/>
          </a:p>
          <a:p>
            <a:r>
              <a:rPr lang="en-GB" sz="2400" b="1" dirty="0" smtClean="0"/>
              <a:t>Approach</a:t>
            </a:r>
            <a:r>
              <a:rPr lang="en-GB" sz="2400" dirty="0" smtClean="0"/>
              <a:t>: </a:t>
            </a:r>
          </a:p>
          <a:p>
            <a:pPr lvl="1"/>
            <a:r>
              <a:rPr lang="en-GB" sz="2000" dirty="0"/>
              <a:t>R</a:t>
            </a:r>
            <a:r>
              <a:rPr lang="en-GB" sz="2000" dirty="0" smtClean="0"/>
              <a:t>eview international literature</a:t>
            </a:r>
          </a:p>
          <a:p>
            <a:pPr lvl="1"/>
            <a:r>
              <a:rPr lang="en-GB" sz="2000" dirty="0" smtClean="0"/>
              <a:t>Interviews and Focus Groups with HNW individuals &amp; select philanthropic organisations/apex bodies</a:t>
            </a:r>
          </a:p>
          <a:p>
            <a:pPr lvl="1"/>
            <a:r>
              <a:rPr lang="en-GB" sz="2000" dirty="0" smtClean="0"/>
              <a:t>Consolidation &amp; finalisation of PCS Matrix</a:t>
            </a:r>
          </a:p>
          <a:p>
            <a:pPr lvl="1"/>
            <a:r>
              <a:rPr lang="en-GB" sz="2000" dirty="0" smtClean="0"/>
              <a:t>Validation workshop with IDC, ODA coordinators &amp; other stake holders (March 2016)</a:t>
            </a:r>
          </a:p>
        </p:txBody>
      </p:sp>
    </p:spTree>
    <p:extLst>
      <p:ext uri="{BB962C8B-B14F-4D97-AF65-F5344CB8AC3E}">
        <p14:creationId xmlns:p14="http://schemas.microsoft.com/office/powerpoint/2010/main" val="3274812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Integrating philanthropy into the development sector</a:t>
            </a:r>
            <a:r>
              <a:rPr lang="is-IS" dirty="0" smtClean="0"/>
              <a:t>…</a:t>
            </a:r>
            <a:endParaRPr lang="en-US" dirty="0"/>
          </a:p>
        </p:txBody>
      </p:sp>
      <p:sp>
        <p:nvSpPr>
          <p:cNvPr id="3" name="Content Placeholder 2"/>
          <p:cNvSpPr>
            <a:spLocks noGrp="1"/>
          </p:cNvSpPr>
          <p:nvPr>
            <p:ph idx="1"/>
          </p:nvPr>
        </p:nvSpPr>
        <p:spPr>
          <a:xfrm>
            <a:off x="457200" y="1600200"/>
            <a:ext cx="8229600" cy="4928402"/>
          </a:xfrm>
        </p:spPr>
        <p:txBody>
          <a:bodyPr>
            <a:noAutofit/>
          </a:bodyPr>
          <a:lstStyle/>
          <a:p>
            <a:pPr marL="0" indent="0">
              <a:lnSpc>
                <a:spcPct val="110000"/>
              </a:lnSpc>
              <a:buNone/>
            </a:pPr>
            <a:r>
              <a:rPr lang="en-GB" sz="2400" dirty="0" smtClean="0"/>
              <a:t>Means to do this will be explored during the 2</a:t>
            </a:r>
            <a:r>
              <a:rPr lang="en-GB" sz="2400" baseline="30000" dirty="0" smtClean="0"/>
              <a:t>nd</a:t>
            </a:r>
            <a:r>
              <a:rPr lang="en-GB" sz="2400" dirty="0" smtClean="0"/>
              <a:t> phase, but might include practices such as: </a:t>
            </a:r>
          </a:p>
          <a:p>
            <a:pPr lvl="0"/>
            <a:r>
              <a:rPr lang="en-GB" sz="2000" dirty="0"/>
              <a:t>Inclusive and systematic dialogue;</a:t>
            </a:r>
          </a:p>
          <a:p>
            <a:pPr lvl="0"/>
            <a:r>
              <a:rPr lang="en-GB" sz="2000" dirty="0"/>
              <a:t>Increasing efforts to measure private financial flows and to publicize philanthropic best practices;</a:t>
            </a:r>
          </a:p>
          <a:p>
            <a:pPr lvl="0"/>
            <a:r>
              <a:rPr lang="en-GB" sz="2000" dirty="0"/>
              <a:t>Involving private and philanthropic actors in helping to draft development policy;</a:t>
            </a:r>
          </a:p>
          <a:p>
            <a:pPr lvl="0"/>
            <a:r>
              <a:rPr lang="en-GB" sz="2000" dirty="0"/>
              <a:t>Stimulating innovative public-private partnerships to address strategic development goals; </a:t>
            </a:r>
          </a:p>
          <a:p>
            <a:pPr lvl="0"/>
            <a:r>
              <a:rPr lang="en-GB" sz="2000" dirty="0" smtClean="0"/>
              <a:t>Striving </a:t>
            </a:r>
            <a:r>
              <a:rPr lang="en-GB" sz="2000" dirty="0"/>
              <a:t>to improve </a:t>
            </a:r>
            <a:r>
              <a:rPr lang="en-GB" sz="2000" dirty="0" smtClean="0"/>
              <a:t>the legal environment </a:t>
            </a:r>
            <a:r>
              <a:rPr lang="en-GB" sz="2000" dirty="0"/>
              <a:t>for investing in both for-profits and not-for-profits; and</a:t>
            </a:r>
          </a:p>
          <a:p>
            <a:r>
              <a:rPr lang="en-GB" sz="2000" dirty="0"/>
              <a:t>Recognising that </a:t>
            </a:r>
            <a:r>
              <a:rPr lang="en-GB" sz="2000" dirty="0" smtClean="0"/>
              <a:t>philanthropy </a:t>
            </a:r>
            <a:r>
              <a:rPr lang="en-GB" sz="2000" dirty="0"/>
              <a:t>is a unique source of development practices rather than just an additional funding source for official development goals </a:t>
            </a:r>
            <a:endParaRPr lang="en-ZA" sz="2000" dirty="0"/>
          </a:p>
        </p:txBody>
      </p:sp>
    </p:spTree>
    <p:extLst>
      <p:ext uri="{BB962C8B-B14F-4D97-AF65-F5344CB8AC3E}">
        <p14:creationId xmlns:p14="http://schemas.microsoft.com/office/powerpoint/2010/main" val="23724729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dirty="0"/>
          </a:p>
        </p:txBody>
      </p:sp>
      <p:pic>
        <p:nvPicPr>
          <p:cNvPr id="4" name="Image 1" descr="logo_entete2"/>
          <p:cNvPicPr/>
          <p:nvPr/>
        </p:nvPicPr>
        <p:blipFill>
          <a:blip r:embed="rId2">
            <a:extLst>
              <a:ext uri="{28A0092B-C50C-407E-A947-70E740481C1C}">
                <a14:useLocalDpi xmlns:a14="http://schemas.microsoft.com/office/drawing/2010/main" val="0"/>
              </a:ext>
            </a:extLst>
          </a:blip>
          <a:srcRect/>
          <a:stretch>
            <a:fillRect/>
          </a:stretch>
        </p:blipFill>
        <p:spPr bwMode="auto">
          <a:xfrm>
            <a:off x="1706245" y="5571517"/>
            <a:ext cx="5731510" cy="418465"/>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79500" cy="9087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http://www.infoeuropa.ro/manualdeidentitate/Sigla%20UE%20color/Sigla%20UE%20color.gif"/>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172400" y="0"/>
            <a:ext cx="971600" cy="661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859955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Study Objective</a:t>
            </a:r>
            <a:endParaRPr lang="en-US" dirty="0"/>
          </a:p>
        </p:txBody>
      </p:sp>
      <p:sp>
        <p:nvSpPr>
          <p:cNvPr id="3" name="Content Placeholder 2"/>
          <p:cNvSpPr>
            <a:spLocks noGrp="1"/>
          </p:cNvSpPr>
          <p:nvPr>
            <p:ph idx="1"/>
          </p:nvPr>
        </p:nvSpPr>
        <p:spPr>
          <a:xfrm>
            <a:off x="457200" y="1617134"/>
            <a:ext cx="8362950" cy="4694402"/>
          </a:xfrm>
        </p:spPr>
        <p:txBody>
          <a:bodyPr>
            <a:noAutofit/>
          </a:bodyPr>
          <a:lstStyle/>
          <a:p>
            <a:r>
              <a:rPr lang="en-GB" sz="2200" dirty="0" smtClean="0"/>
              <a:t>Objective: Advise IDC </a:t>
            </a:r>
            <a:r>
              <a:rPr lang="en-GB" sz="2200" dirty="0"/>
              <a:t>on how best they can collaborate, interact and partner philanthropic donors to help achieve the development goals of the South African government, in particular the aspirations of the National Development Plan (NDP).</a:t>
            </a:r>
          </a:p>
          <a:p>
            <a:r>
              <a:rPr lang="en-GB" sz="2200" dirty="0" smtClean="0"/>
              <a:t>Expected Results</a:t>
            </a:r>
            <a:r>
              <a:rPr lang="en-GB" sz="2200" dirty="0"/>
              <a:t>:</a:t>
            </a:r>
          </a:p>
          <a:p>
            <a:pPr marL="914400" lvl="1" indent="-514350">
              <a:buFont typeface="+mj-lt"/>
              <a:buAutoNum type="arabicPeriod"/>
            </a:pPr>
            <a:r>
              <a:rPr lang="en-GB" sz="2200" dirty="0" smtClean="0"/>
              <a:t>An indicative map of the philanthropic landscape in SA (</a:t>
            </a:r>
            <a:r>
              <a:rPr lang="en-GB" sz="2200" dirty="0"/>
              <a:t>Phase I</a:t>
            </a:r>
            <a:r>
              <a:rPr lang="en-GB" sz="2200" dirty="0" smtClean="0"/>
              <a:t>)</a:t>
            </a:r>
            <a:endParaRPr lang="en-GB" sz="2200" dirty="0"/>
          </a:p>
          <a:p>
            <a:pPr marL="914400" lvl="1" indent="-514350">
              <a:buFont typeface="+mj-lt"/>
              <a:buAutoNum type="arabicPeriod"/>
            </a:pPr>
            <a:r>
              <a:rPr lang="en-GB" sz="2200" dirty="0"/>
              <a:t>Policy considerations for interaction between NT: IDC and the Philanthropy sector developed (Phase II</a:t>
            </a:r>
            <a:r>
              <a:rPr lang="en-GB" sz="2200" dirty="0" smtClean="0"/>
              <a:t>)</a:t>
            </a:r>
            <a:endParaRPr lang="en-GB" sz="2200" dirty="0"/>
          </a:p>
          <a:p>
            <a:r>
              <a:rPr lang="en-US" sz="2200" dirty="0" smtClean="0"/>
              <a:t>Key feature of 1</a:t>
            </a:r>
            <a:r>
              <a:rPr lang="en-US" sz="2200" baseline="30000" dirty="0" smtClean="0"/>
              <a:t>st</a:t>
            </a:r>
            <a:r>
              <a:rPr lang="en-US" sz="2200" dirty="0" smtClean="0"/>
              <a:t> Phase is to complement other studies/ interventions, such as:</a:t>
            </a:r>
          </a:p>
          <a:p>
            <a:pPr lvl="1"/>
            <a:r>
              <a:rPr lang="en-US" sz="2200" dirty="0" err="1" smtClean="0"/>
              <a:t>Inyathelo’s</a:t>
            </a:r>
            <a:r>
              <a:rPr lang="en-US" sz="2200" dirty="0" smtClean="0"/>
              <a:t> survey of Foundations</a:t>
            </a:r>
          </a:p>
          <a:p>
            <a:pPr lvl="1"/>
            <a:r>
              <a:rPr lang="en-US" sz="2200" dirty="0" smtClean="0"/>
              <a:t>OECD/DAC Effective Philanthropic Engagement Study</a:t>
            </a:r>
            <a:endParaRPr lang="en-US" sz="2200" dirty="0"/>
          </a:p>
        </p:txBody>
      </p:sp>
    </p:spTree>
    <p:extLst>
      <p:ext uri="{BB962C8B-B14F-4D97-AF65-F5344CB8AC3E}">
        <p14:creationId xmlns:p14="http://schemas.microsoft.com/office/powerpoint/2010/main" val="2813215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Key terms</a:t>
            </a:r>
            <a:endParaRPr lang="en-US" dirty="0"/>
          </a:p>
        </p:txBody>
      </p:sp>
      <p:sp>
        <p:nvSpPr>
          <p:cNvPr id="3" name="Content Placeholder 2"/>
          <p:cNvSpPr>
            <a:spLocks noGrp="1"/>
          </p:cNvSpPr>
          <p:nvPr>
            <p:ph idx="1"/>
          </p:nvPr>
        </p:nvSpPr>
        <p:spPr>
          <a:xfrm>
            <a:off x="457200" y="1533407"/>
            <a:ext cx="8229600" cy="5051778"/>
          </a:xfrm>
        </p:spPr>
        <p:txBody>
          <a:bodyPr>
            <a:noAutofit/>
          </a:bodyPr>
          <a:lstStyle/>
          <a:p>
            <a:r>
              <a:rPr lang="en-US" sz="2200" b="1" dirty="0" smtClean="0"/>
              <a:t>Philanthropy</a:t>
            </a:r>
            <a:r>
              <a:rPr lang="en-US" sz="2200" dirty="0" smtClean="0"/>
              <a:t> – ‘Provision of private resources for social purposes’.</a:t>
            </a:r>
          </a:p>
          <a:p>
            <a:r>
              <a:rPr lang="en-US" sz="2200" b="1" dirty="0" smtClean="0"/>
              <a:t>High Net Worth </a:t>
            </a:r>
            <a:r>
              <a:rPr lang="en-US" sz="2200" dirty="0" smtClean="0"/>
              <a:t>(HNW) Individuals – </a:t>
            </a:r>
            <a:r>
              <a:rPr lang="en-US" sz="2200" dirty="0"/>
              <a:t>individuals who either have an annual income exceeding R1,5 million or investable assets (excluding their primary residence) of over R5 million </a:t>
            </a:r>
            <a:r>
              <a:rPr lang="en-US" sz="2200" dirty="0" smtClean="0"/>
              <a:t>(</a:t>
            </a:r>
            <a:r>
              <a:rPr lang="en-US" sz="2200" i="1" dirty="0" smtClean="0"/>
              <a:t>Giving </a:t>
            </a:r>
            <a:r>
              <a:rPr lang="en-US" sz="2200" i="1" dirty="0"/>
              <a:t>Report II</a:t>
            </a:r>
            <a:r>
              <a:rPr lang="en-US" sz="2200" dirty="0"/>
              <a:t>, </a:t>
            </a:r>
            <a:r>
              <a:rPr lang="en-US" sz="2200" dirty="0" smtClean="0"/>
              <a:t>2012).</a:t>
            </a:r>
            <a:r>
              <a:rPr lang="en-GB" sz="2200" dirty="0" smtClean="0"/>
              <a:t> </a:t>
            </a:r>
            <a:endParaRPr lang="en-US" sz="2200" dirty="0" smtClean="0"/>
          </a:p>
          <a:p>
            <a:r>
              <a:rPr lang="en-US" sz="2200" b="1" dirty="0"/>
              <a:t>Private </a:t>
            </a:r>
            <a:r>
              <a:rPr lang="en-US" sz="2200" b="1" dirty="0" smtClean="0"/>
              <a:t>Foundation* </a:t>
            </a:r>
            <a:r>
              <a:rPr lang="en-US" sz="2200" dirty="0"/>
              <a:t>- a nongovernmental, nonprofit organization having a principal fund managed by its own trustees or </a:t>
            </a:r>
            <a:r>
              <a:rPr lang="en-US" sz="2200" dirty="0" smtClean="0"/>
              <a:t>directors.</a:t>
            </a:r>
          </a:p>
          <a:p>
            <a:r>
              <a:rPr lang="en-US" sz="2200" b="1" dirty="0" smtClean="0"/>
              <a:t>Corporate Social Investment </a:t>
            </a:r>
            <a:r>
              <a:rPr lang="en-US" sz="2200" dirty="0" smtClean="0"/>
              <a:t>(CSI) - </a:t>
            </a:r>
            <a:r>
              <a:rPr lang="en-US" sz="2200" dirty="0"/>
              <a:t>investment of corporate funds, or other assets, for the primary purpose of achieving social outcomes because there is a business case for the investment. </a:t>
            </a:r>
            <a:r>
              <a:rPr lang="en-US" sz="2200" dirty="0" smtClean="0"/>
              <a:t>While </a:t>
            </a:r>
            <a:r>
              <a:rPr lang="en-US" sz="2200" dirty="0"/>
              <a:t>focused on a social return on investment, CSI is intended to enhance a company's reputation, its strategy and possibly lead to preservation or an increase in long-term shareholder </a:t>
            </a:r>
            <a:r>
              <a:rPr lang="en-US" sz="2200" dirty="0" smtClean="0"/>
              <a:t>value.</a:t>
            </a:r>
            <a:r>
              <a:rPr lang="en-GB" sz="2200" dirty="0" smtClean="0"/>
              <a:t> </a:t>
            </a:r>
          </a:p>
        </p:txBody>
      </p:sp>
    </p:spTree>
    <p:extLst>
      <p:ext uri="{BB962C8B-B14F-4D97-AF65-F5344CB8AC3E}">
        <p14:creationId xmlns:p14="http://schemas.microsoft.com/office/powerpoint/2010/main" val="1054800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185"/>
            <a:ext cx="8229600" cy="1411111"/>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Financial engagement of OECD countries with developing world: 2013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9208204"/>
              </p:ext>
            </p:extLst>
          </p:nvPr>
        </p:nvGraphicFramePr>
        <p:xfrm>
          <a:off x="457200" y="2004778"/>
          <a:ext cx="8229600" cy="4361010"/>
        </p:xfrm>
        <a:graphic>
          <a:graphicData uri="http://schemas.openxmlformats.org/drawingml/2006/table">
            <a:tbl>
              <a:tblPr firstRow="1" bandRow="1">
                <a:tableStyleId>{9DCAF9ED-07DC-4A11-8D7F-57B35C25682E}</a:tableStyleId>
              </a:tblPr>
              <a:tblGrid>
                <a:gridCol w="4114800"/>
                <a:gridCol w="4114800"/>
              </a:tblGrid>
              <a:tr h="726835">
                <a:tc>
                  <a:txBody>
                    <a:bodyPr/>
                    <a:lstStyle/>
                    <a:p>
                      <a:r>
                        <a:rPr lang="en-US" sz="2400" dirty="0" smtClean="0"/>
                        <a:t>Type of Financial Engagement</a:t>
                      </a:r>
                      <a:endParaRPr lang="en-US" sz="2400" dirty="0"/>
                    </a:p>
                  </a:txBody>
                  <a:tcPr/>
                </a:tc>
                <a:tc>
                  <a:txBody>
                    <a:bodyPr/>
                    <a:lstStyle/>
                    <a:p>
                      <a:r>
                        <a:rPr lang="en-US" sz="2400" dirty="0" smtClean="0"/>
                        <a:t>Amount</a:t>
                      </a:r>
                      <a:r>
                        <a:rPr lang="en-US" sz="2400" baseline="0" dirty="0" smtClean="0"/>
                        <a:t> ($ billion)</a:t>
                      </a:r>
                      <a:endParaRPr lang="en-US" sz="2400" dirty="0"/>
                    </a:p>
                  </a:txBody>
                  <a:tcPr/>
                </a:tc>
              </a:tr>
              <a:tr h="726835">
                <a:tc>
                  <a:txBody>
                    <a:bodyPr/>
                    <a:lstStyle/>
                    <a:p>
                      <a:pPr>
                        <a:spcAft>
                          <a:spcPts val="0"/>
                        </a:spcAft>
                      </a:pPr>
                      <a:r>
                        <a:rPr lang="en-GB" sz="2400" dirty="0">
                          <a:effectLst/>
                          <a:latin typeface="+mn-lt"/>
                          <a:ea typeface="Cambria"/>
                          <a:cs typeface="Arial"/>
                        </a:rPr>
                        <a:t>Foreign capital investment</a:t>
                      </a:r>
                      <a:endParaRPr lang="en-GB" sz="3600" dirty="0">
                        <a:effectLst/>
                        <a:latin typeface="+mn-lt"/>
                        <a:ea typeface="Cambria"/>
                        <a:cs typeface="Times New Roman"/>
                      </a:endParaRPr>
                    </a:p>
                  </a:txBody>
                  <a:tcPr marL="68580" marR="68580" marT="0" marB="0"/>
                </a:tc>
                <a:tc>
                  <a:txBody>
                    <a:bodyPr/>
                    <a:lstStyle/>
                    <a:p>
                      <a:pPr>
                        <a:spcAft>
                          <a:spcPts val="0"/>
                        </a:spcAft>
                      </a:pPr>
                      <a:r>
                        <a:rPr lang="en-GB" sz="2400" dirty="0">
                          <a:effectLst/>
                          <a:latin typeface="+mn-lt"/>
                          <a:ea typeface="Cambria"/>
                          <a:cs typeface="Arial"/>
                        </a:rPr>
                        <a:t>410 (50%)</a:t>
                      </a:r>
                      <a:endParaRPr lang="en-GB" sz="3600" dirty="0">
                        <a:effectLst/>
                        <a:latin typeface="+mn-lt"/>
                        <a:ea typeface="Cambria"/>
                        <a:cs typeface="Times New Roman"/>
                      </a:endParaRPr>
                    </a:p>
                  </a:txBody>
                  <a:tcPr marL="68580" marR="68580" marT="0" marB="0"/>
                </a:tc>
              </a:tr>
              <a:tr h="726835">
                <a:tc>
                  <a:txBody>
                    <a:bodyPr/>
                    <a:lstStyle/>
                    <a:p>
                      <a:pPr>
                        <a:spcAft>
                          <a:spcPts val="0"/>
                        </a:spcAft>
                      </a:pPr>
                      <a:r>
                        <a:rPr lang="en-GB" sz="2400" dirty="0">
                          <a:effectLst/>
                          <a:latin typeface="+mn-lt"/>
                          <a:ea typeface="Cambria"/>
                          <a:cs typeface="Arial"/>
                        </a:rPr>
                        <a:t>Remittances</a:t>
                      </a:r>
                      <a:endParaRPr lang="en-GB" sz="3600" dirty="0">
                        <a:effectLst/>
                        <a:latin typeface="+mn-lt"/>
                        <a:ea typeface="Cambria"/>
                        <a:cs typeface="Times New Roman"/>
                      </a:endParaRPr>
                    </a:p>
                  </a:txBody>
                  <a:tcPr marL="68580" marR="68580" marT="0" marB="0"/>
                </a:tc>
                <a:tc>
                  <a:txBody>
                    <a:bodyPr/>
                    <a:lstStyle/>
                    <a:p>
                      <a:pPr>
                        <a:spcAft>
                          <a:spcPts val="0"/>
                        </a:spcAft>
                      </a:pPr>
                      <a:r>
                        <a:rPr lang="en-GB" sz="2400" dirty="0">
                          <a:effectLst/>
                          <a:latin typeface="+mn-lt"/>
                          <a:ea typeface="Cambria"/>
                          <a:cs typeface="Arial"/>
                        </a:rPr>
                        <a:t>211 (26%)</a:t>
                      </a:r>
                      <a:endParaRPr lang="en-GB" sz="3600" dirty="0">
                        <a:effectLst/>
                        <a:latin typeface="+mn-lt"/>
                        <a:ea typeface="Cambria"/>
                        <a:cs typeface="Times New Roman"/>
                      </a:endParaRPr>
                    </a:p>
                  </a:txBody>
                  <a:tcPr marL="68580" marR="68580" marT="0" marB="0"/>
                </a:tc>
              </a:tr>
              <a:tr h="726835">
                <a:tc>
                  <a:txBody>
                    <a:bodyPr/>
                    <a:lstStyle/>
                    <a:p>
                      <a:pPr>
                        <a:spcAft>
                          <a:spcPts val="0"/>
                        </a:spcAft>
                      </a:pPr>
                      <a:r>
                        <a:rPr lang="en-GB" sz="2400" dirty="0">
                          <a:effectLst/>
                          <a:latin typeface="+mn-lt"/>
                          <a:ea typeface="Cambria"/>
                          <a:cs typeface="Arial"/>
                        </a:rPr>
                        <a:t>ODA</a:t>
                      </a:r>
                      <a:endParaRPr lang="en-GB" sz="3600" dirty="0">
                        <a:effectLst/>
                        <a:latin typeface="+mn-lt"/>
                        <a:ea typeface="Cambria"/>
                        <a:cs typeface="Times New Roman"/>
                      </a:endParaRPr>
                    </a:p>
                  </a:txBody>
                  <a:tcPr marL="68580" marR="68580" marT="0" marB="0"/>
                </a:tc>
                <a:tc>
                  <a:txBody>
                    <a:bodyPr/>
                    <a:lstStyle/>
                    <a:p>
                      <a:pPr>
                        <a:spcAft>
                          <a:spcPts val="0"/>
                        </a:spcAft>
                      </a:pPr>
                      <a:r>
                        <a:rPr lang="en-GB" sz="2400" dirty="0">
                          <a:effectLst/>
                          <a:latin typeface="+mn-lt"/>
                          <a:ea typeface="Cambria"/>
                          <a:cs typeface="Arial"/>
                        </a:rPr>
                        <a:t>138 (17%)</a:t>
                      </a:r>
                      <a:endParaRPr lang="en-GB" sz="3600" dirty="0">
                        <a:effectLst/>
                        <a:latin typeface="+mn-lt"/>
                        <a:ea typeface="Cambria"/>
                        <a:cs typeface="Times New Roman"/>
                      </a:endParaRPr>
                    </a:p>
                  </a:txBody>
                  <a:tcPr marL="68580" marR="68580" marT="0" marB="0"/>
                </a:tc>
              </a:tr>
              <a:tr h="726835">
                <a:tc>
                  <a:txBody>
                    <a:bodyPr/>
                    <a:lstStyle/>
                    <a:p>
                      <a:pPr>
                        <a:spcAft>
                          <a:spcPts val="0"/>
                        </a:spcAft>
                      </a:pPr>
                      <a:r>
                        <a:rPr lang="en-GB" sz="2400" dirty="0">
                          <a:solidFill>
                            <a:srgbClr val="0000FF"/>
                          </a:solidFill>
                          <a:effectLst/>
                          <a:latin typeface="+mn-lt"/>
                          <a:ea typeface="Cambria"/>
                          <a:cs typeface="Arial"/>
                        </a:rPr>
                        <a:t>Philanthropy</a:t>
                      </a:r>
                      <a:endParaRPr lang="en-GB" sz="3600" dirty="0">
                        <a:solidFill>
                          <a:srgbClr val="0000FF"/>
                        </a:solidFill>
                        <a:effectLst/>
                        <a:latin typeface="+mn-lt"/>
                        <a:ea typeface="Cambria"/>
                        <a:cs typeface="Times New Roman"/>
                      </a:endParaRPr>
                    </a:p>
                  </a:txBody>
                  <a:tcPr marL="68580" marR="68580" marT="0" marB="0"/>
                </a:tc>
                <a:tc>
                  <a:txBody>
                    <a:bodyPr/>
                    <a:lstStyle/>
                    <a:p>
                      <a:pPr>
                        <a:spcAft>
                          <a:spcPts val="0"/>
                        </a:spcAft>
                      </a:pPr>
                      <a:r>
                        <a:rPr lang="en-GB" sz="2400" dirty="0">
                          <a:solidFill>
                            <a:srgbClr val="0000FF"/>
                          </a:solidFill>
                          <a:effectLst/>
                          <a:latin typeface="+mn-lt"/>
                          <a:ea typeface="Cambria"/>
                          <a:cs typeface="Arial"/>
                        </a:rPr>
                        <a:t>59 (7%)</a:t>
                      </a:r>
                      <a:endParaRPr lang="en-GB" sz="3600" dirty="0">
                        <a:solidFill>
                          <a:srgbClr val="0000FF"/>
                        </a:solidFill>
                        <a:effectLst/>
                        <a:latin typeface="+mn-lt"/>
                        <a:ea typeface="Cambria"/>
                        <a:cs typeface="Times New Roman"/>
                      </a:endParaRPr>
                    </a:p>
                  </a:txBody>
                  <a:tcPr marL="68580" marR="68580" marT="0" marB="0"/>
                </a:tc>
              </a:tr>
              <a:tr h="726835">
                <a:tc>
                  <a:txBody>
                    <a:bodyPr/>
                    <a:lstStyle/>
                    <a:p>
                      <a:pPr>
                        <a:spcAft>
                          <a:spcPts val="0"/>
                        </a:spcAft>
                      </a:pPr>
                      <a:r>
                        <a:rPr lang="en-GB" sz="2400" b="1" dirty="0">
                          <a:effectLst/>
                          <a:latin typeface="+mn-lt"/>
                          <a:ea typeface="Cambria"/>
                          <a:cs typeface="Arial"/>
                        </a:rPr>
                        <a:t>Total</a:t>
                      </a:r>
                      <a:endParaRPr lang="en-GB" sz="3600" dirty="0">
                        <a:effectLst/>
                        <a:latin typeface="+mn-lt"/>
                        <a:ea typeface="Cambria"/>
                        <a:cs typeface="Times New Roman"/>
                      </a:endParaRPr>
                    </a:p>
                  </a:txBody>
                  <a:tcPr marL="68580" marR="68580" marT="0" marB="0"/>
                </a:tc>
                <a:tc>
                  <a:txBody>
                    <a:bodyPr/>
                    <a:lstStyle/>
                    <a:p>
                      <a:pPr>
                        <a:spcAft>
                          <a:spcPts val="0"/>
                        </a:spcAft>
                      </a:pPr>
                      <a:r>
                        <a:rPr lang="en-GB" sz="2400" b="1" dirty="0">
                          <a:effectLst/>
                          <a:latin typeface="+mn-lt"/>
                          <a:ea typeface="Cambria"/>
                          <a:cs typeface="Arial"/>
                        </a:rPr>
                        <a:t>818</a:t>
                      </a:r>
                      <a:endParaRPr lang="en-GB" sz="3600" dirty="0">
                        <a:effectLst/>
                        <a:latin typeface="+mn-lt"/>
                        <a:ea typeface="Cambria"/>
                        <a:cs typeface="Times New Roman"/>
                      </a:endParaRPr>
                    </a:p>
                  </a:txBody>
                  <a:tcPr marL="68580" marR="68580" marT="0" marB="0"/>
                </a:tc>
              </a:tr>
            </a:tbl>
          </a:graphicData>
        </a:graphic>
      </p:graphicFrame>
    </p:spTree>
    <p:extLst>
      <p:ext uri="{BB962C8B-B14F-4D97-AF65-F5344CB8AC3E}">
        <p14:creationId xmlns:p14="http://schemas.microsoft.com/office/powerpoint/2010/main" val="1375529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Strategic/global importance of philanthropy</a:t>
            </a:r>
            <a:endParaRPr lang="en-US" dirty="0"/>
          </a:p>
        </p:txBody>
      </p:sp>
      <p:sp>
        <p:nvSpPr>
          <p:cNvPr id="3" name="Content Placeholder 2"/>
          <p:cNvSpPr>
            <a:spLocks noGrp="1"/>
          </p:cNvSpPr>
          <p:nvPr>
            <p:ph idx="1"/>
          </p:nvPr>
        </p:nvSpPr>
        <p:spPr>
          <a:xfrm>
            <a:off x="457200" y="1600199"/>
            <a:ext cx="8229600" cy="5147733"/>
          </a:xfrm>
        </p:spPr>
        <p:txBody>
          <a:bodyPr>
            <a:noAutofit/>
          </a:bodyPr>
          <a:lstStyle/>
          <a:p>
            <a:r>
              <a:rPr lang="en-GB" sz="1800" i="1" dirty="0"/>
              <a:t>High-Level Meeting of the Global Partnership for Effective Development Co-</a:t>
            </a:r>
            <a:r>
              <a:rPr lang="en-GB" sz="1800" i="1" dirty="0" smtClean="0"/>
              <a:t>operation, </a:t>
            </a:r>
            <a:r>
              <a:rPr lang="en-GB" sz="1800" dirty="0" smtClean="0"/>
              <a:t>Mexico (April 2014): </a:t>
            </a:r>
            <a:r>
              <a:rPr lang="en-GB" sz="1800" dirty="0"/>
              <a:t>A paradigm shift from aid effectiveness to effective development </a:t>
            </a:r>
            <a:r>
              <a:rPr lang="en-GB" sz="1800" dirty="0" smtClean="0"/>
              <a:t>cooperation</a:t>
            </a:r>
            <a:endParaRPr lang="en-GB" sz="1800" dirty="0"/>
          </a:p>
          <a:p>
            <a:r>
              <a:rPr lang="en-GB" sz="1800" i="1" dirty="0" smtClean="0"/>
              <a:t>3</a:t>
            </a:r>
            <a:r>
              <a:rPr lang="en-GB" sz="1800" i="1" baseline="30000" dirty="0" smtClean="0"/>
              <a:t>rd</a:t>
            </a:r>
            <a:r>
              <a:rPr lang="en-GB" sz="1800" i="1" dirty="0" smtClean="0"/>
              <a:t> International </a:t>
            </a:r>
            <a:r>
              <a:rPr lang="en-GB" sz="1800" i="1" dirty="0"/>
              <a:t>Conference on Finance for Development</a:t>
            </a:r>
            <a:r>
              <a:rPr lang="en-GB" sz="1800" dirty="0"/>
              <a:t> (July 2015), </a:t>
            </a:r>
            <a:r>
              <a:rPr lang="en-GB" sz="1800" i="1" dirty="0" smtClean="0"/>
              <a:t>Addis </a:t>
            </a:r>
            <a:r>
              <a:rPr lang="en-GB" sz="1800" i="1" dirty="0"/>
              <a:t>Ababa Action </a:t>
            </a:r>
            <a:r>
              <a:rPr lang="en-GB" sz="1800" i="1" dirty="0" smtClean="0"/>
              <a:t>Agenda:</a:t>
            </a:r>
            <a:r>
              <a:rPr lang="en-GB" sz="1800" dirty="0" smtClean="0"/>
              <a:t> </a:t>
            </a:r>
            <a:r>
              <a:rPr lang="en-GB" sz="1600" dirty="0" smtClean="0"/>
              <a:t>Recognized </a:t>
            </a:r>
            <a:r>
              <a:rPr lang="en-GB" sz="1600" dirty="0"/>
              <a:t>the role of International Philanthropy and the private sector in supporting global development; </a:t>
            </a:r>
            <a:r>
              <a:rPr lang="en-GB" sz="1600" dirty="0" smtClean="0"/>
              <a:t>and lists </a:t>
            </a:r>
            <a:r>
              <a:rPr lang="en-GB" sz="1600" dirty="0"/>
              <a:t>philanthropies and foundations as </a:t>
            </a:r>
            <a:r>
              <a:rPr lang="en-GB" sz="1600" dirty="0" smtClean="0"/>
              <a:t>part of </a:t>
            </a:r>
            <a:r>
              <a:rPr lang="en-GB" sz="1600" dirty="0"/>
              <a:t>the ‘global partnerships</a:t>
            </a:r>
            <a:r>
              <a:rPr lang="en-GB" sz="1600" dirty="0" smtClean="0"/>
              <a:t>’ for SDGs</a:t>
            </a:r>
            <a:endParaRPr lang="en-ZA" sz="1600" dirty="0" smtClean="0"/>
          </a:p>
          <a:p>
            <a:r>
              <a:rPr lang="en-ZA" sz="1800" dirty="0" smtClean="0"/>
              <a:t>Signals a broadening of the developement cooperation horizon beyond ODA, to include:</a:t>
            </a:r>
          </a:p>
          <a:p>
            <a:pPr lvl="1"/>
            <a:r>
              <a:rPr lang="en-ZA" sz="1600" dirty="0"/>
              <a:t>D</a:t>
            </a:r>
            <a:r>
              <a:rPr lang="en-ZA" sz="1600" dirty="0" smtClean="0"/>
              <a:t>omestic </a:t>
            </a:r>
            <a:r>
              <a:rPr lang="en-ZA" sz="1600" dirty="0"/>
              <a:t>resource mobilisation </a:t>
            </a:r>
            <a:endParaRPr lang="en-ZA" sz="1600" dirty="0" smtClean="0"/>
          </a:p>
          <a:p>
            <a:pPr lvl="1"/>
            <a:r>
              <a:rPr lang="en-ZA" sz="1600" dirty="0" smtClean="0"/>
              <a:t>New </a:t>
            </a:r>
            <a:r>
              <a:rPr lang="en-ZA" sz="1600" dirty="0"/>
              <a:t>instruments </a:t>
            </a:r>
            <a:r>
              <a:rPr lang="en-ZA" sz="1600" dirty="0" smtClean="0"/>
              <a:t>(such as concessional </a:t>
            </a:r>
            <a:r>
              <a:rPr lang="en-ZA" sz="1600" dirty="0"/>
              <a:t>loans, development finance mechanisms, philanthropy and remittances) </a:t>
            </a:r>
            <a:endParaRPr lang="en-ZA" sz="1600" dirty="0" smtClean="0"/>
          </a:p>
          <a:p>
            <a:r>
              <a:rPr lang="en-ZA" sz="2000" dirty="0" smtClean="0"/>
              <a:t>Value add of philanthropy:</a:t>
            </a:r>
          </a:p>
          <a:p>
            <a:pPr lvl="1"/>
            <a:r>
              <a:rPr lang="en-ZA" sz="1600" b="1" dirty="0" smtClean="0"/>
              <a:t>Pros:</a:t>
            </a:r>
            <a:r>
              <a:rPr lang="en-ZA" sz="1600" dirty="0" smtClean="0"/>
              <a:t> </a:t>
            </a:r>
            <a:r>
              <a:rPr lang="en-GB" sz="1800" dirty="0" smtClean="0"/>
              <a:t>Take greater </a:t>
            </a:r>
            <a:r>
              <a:rPr lang="en-GB" sz="1800" dirty="0"/>
              <a:t>risks,  More responsive, disburse funds far quicker, less susceptible to misappropriation, no policy </a:t>
            </a:r>
            <a:r>
              <a:rPr lang="en-GB" sz="1800" dirty="0" err="1" smtClean="0"/>
              <a:t>conditionalities</a:t>
            </a:r>
            <a:r>
              <a:rPr lang="en-GB" sz="1800" dirty="0" smtClean="0"/>
              <a:t>.</a:t>
            </a:r>
            <a:endParaRPr lang="en-ZA" sz="1800" dirty="0"/>
          </a:p>
          <a:p>
            <a:pPr lvl="1"/>
            <a:r>
              <a:rPr lang="en-ZA" sz="1800" b="1" dirty="0"/>
              <a:t>Cons:</a:t>
            </a:r>
            <a:r>
              <a:rPr lang="en-ZA" sz="1800" dirty="0"/>
              <a:t> </a:t>
            </a:r>
            <a:r>
              <a:rPr lang="en-GB" sz="1800" dirty="0"/>
              <a:t>“Off budget” means parallel systems, not fully aligned with national development strategies, </a:t>
            </a:r>
            <a:r>
              <a:rPr lang="en-GB" sz="1800" dirty="0" smtClean="0"/>
              <a:t>perceived </a:t>
            </a:r>
            <a:r>
              <a:rPr lang="en-GB" sz="1800" dirty="0"/>
              <a:t>preferences for ‘techno-fix’ investments (e.g. </a:t>
            </a:r>
            <a:r>
              <a:rPr lang="en-GB" sz="1800" dirty="0" smtClean="0"/>
              <a:t>vaccinations, bed nets for malaria)</a:t>
            </a:r>
            <a:endParaRPr lang="en-ZA" sz="1800" dirty="0"/>
          </a:p>
        </p:txBody>
      </p:sp>
    </p:spTree>
    <p:extLst>
      <p:ext uri="{BB962C8B-B14F-4D97-AF65-F5344CB8AC3E}">
        <p14:creationId xmlns:p14="http://schemas.microsoft.com/office/powerpoint/2010/main" val="3547370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Value add of philanthropy</a:t>
            </a:r>
            <a:endParaRPr lang="en-US" dirty="0"/>
          </a:p>
        </p:txBody>
      </p:sp>
      <p:sp>
        <p:nvSpPr>
          <p:cNvPr id="4" name="Text Placeholder 3"/>
          <p:cNvSpPr>
            <a:spLocks noGrp="1"/>
          </p:cNvSpPr>
          <p:nvPr>
            <p:ph type="body" idx="1"/>
          </p:nvPr>
        </p:nvSpPr>
        <p:spPr>
          <a:xfrm>
            <a:off x="457200" y="1535113"/>
            <a:ext cx="4040188" cy="376237"/>
          </a:xfrm>
        </p:spPr>
        <p:txBody>
          <a:bodyPr>
            <a:normAutofit fontScale="92500" lnSpcReduction="20000"/>
          </a:bodyPr>
          <a:lstStyle/>
          <a:p>
            <a:r>
              <a:rPr lang="en-US" dirty="0" smtClean="0"/>
              <a:t>Pros</a:t>
            </a:r>
            <a:endParaRPr lang="en-US" dirty="0"/>
          </a:p>
        </p:txBody>
      </p:sp>
      <p:sp>
        <p:nvSpPr>
          <p:cNvPr id="5" name="Content Placeholder 4"/>
          <p:cNvSpPr>
            <a:spLocks noGrp="1"/>
          </p:cNvSpPr>
          <p:nvPr>
            <p:ph sz="half" idx="2"/>
          </p:nvPr>
        </p:nvSpPr>
        <p:spPr>
          <a:xfrm>
            <a:off x="457200" y="1911350"/>
            <a:ext cx="4089400" cy="4686300"/>
          </a:xfrm>
        </p:spPr>
        <p:txBody>
          <a:bodyPr>
            <a:noAutofit/>
          </a:bodyPr>
          <a:lstStyle/>
          <a:p>
            <a:pPr lvl="0"/>
            <a:r>
              <a:rPr lang="en-GB" sz="1600" dirty="0" smtClean="0"/>
              <a:t>Take greater </a:t>
            </a:r>
            <a:r>
              <a:rPr lang="en-GB" sz="1600" dirty="0"/>
              <a:t>risks </a:t>
            </a:r>
            <a:endParaRPr lang="en-GB" sz="1600" dirty="0" smtClean="0"/>
          </a:p>
          <a:p>
            <a:pPr lvl="0"/>
            <a:r>
              <a:rPr lang="en-GB" sz="1600" dirty="0" smtClean="0"/>
              <a:t>More responsive, disburse </a:t>
            </a:r>
            <a:r>
              <a:rPr lang="en-GB" sz="1600" dirty="0"/>
              <a:t>funds far quicker </a:t>
            </a:r>
            <a:endParaRPr lang="en-GB" sz="1600" dirty="0" smtClean="0"/>
          </a:p>
          <a:p>
            <a:pPr lvl="0"/>
            <a:r>
              <a:rPr lang="en-GB" sz="1600" dirty="0" smtClean="0"/>
              <a:t>Philanthropic funds </a:t>
            </a:r>
            <a:r>
              <a:rPr lang="en-GB" sz="1600" dirty="0"/>
              <a:t>less susceptible to misappropriation, </a:t>
            </a:r>
            <a:endParaRPr lang="en-GB" sz="1600" dirty="0" smtClean="0"/>
          </a:p>
          <a:p>
            <a:pPr lvl="0"/>
            <a:r>
              <a:rPr lang="en-GB" sz="1600" dirty="0" smtClean="0"/>
              <a:t>Grants usually free </a:t>
            </a:r>
            <a:r>
              <a:rPr lang="en-GB" sz="1600" dirty="0"/>
              <a:t>from policy </a:t>
            </a:r>
            <a:r>
              <a:rPr lang="en-GB" sz="1600" dirty="0" err="1"/>
              <a:t>conditionalities</a:t>
            </a:r>
            <a:r>
              <a:rPr lang="en-GB" sz="1600" dirty="0"/>
              <a:t>.</a:t>
            </a:r>
          </a:p>
          <a:p>
            <a:pPr lvl="0"/>
            <a:r>
              <a:rPr lang="en-GB" sz="1600" dirty="0" smtClean="0"/>
              <a:t>More business</a:t>
            </a:r>
            <a:r>
              <a:rPr lang="en-GB" sz="1600" dirty="0"/>
              <a:t>-like in </a:t>
            </a:r>
            <a:r>
              <a:rPr lang="en-GB" sz="1600" dirty="0" smtClean="0"/>
              <a:t>planning</a:t>
            </a:r>
            <a:r>
              <a:rPr lang="en-GB" sz="1600" dirty="0"/>
              <a:t>, monitoring and </a:t>
            </a:r>
            <a:r>
              <a:rPr lang="en-GB" sz="1600" dirty="0" smtClean="0"/>
              <a:t>reporting. </a:t>
            </a:r>
            <a:endParaRPr lang="en-GB" sz="1600" dirty="0"/>
          </a:p>
          <a:p>
            <a:pPr lvl="0"/>
            <a:r>
              <a:rPr lang="en-GB" sz="1600" dirty="0" smtClean="0"/>
              <a:t>Effective in </a:t>
            </a:r>
            <a:r>
              <a:rPr lang="en-GB" sz="1600" dirty="0"/>
              <a:t>using advocacy and lobbying techniques such as social media and leveraging famous people to generate publicity and </a:t>
            </a:r>
            <a:r>
              <a:rPr lang="en-GB" sz="1600" dirty="0" smtClean="0"/>
              <a:t>support</a:t>
            </a:r>
            <a:endParaRPr lang="en-GB" sz="1600" dirty="0"/>
          </a:p>
          <a:p>
            <a:pPr lvl="0"/>
            <a:r>
              <a:rPr lang="en-GB" sz="1600" dirty="0" smtClean="0"/>
              <a:t>Applying principles and methods from the corporate sector such as </a:t>
            </a:r>
          </a:p>
          <a:p>
            <a:pPr lvl="1"/>
            <a:r>
              <a:rPr lang="en-GB" sz="1400" dirty="0" smtClean="0"/>
              <a:t>“Venture philanthropy”, and </a:t>
            </a:r>
          </a:p>
          <a:p>
            <a:pPr lvl="1"/>
            <a:r>
              <a:rPr lang="en-GB" sz="1400" dirty="0"/>
              <a:t>A</a:t>
            </a:r>
            <a:r>
              <a:rPr lang="en-GB" sz="1400" dirty="0" smtClean="0"/>
              <a:t> broad range of instruments, including loans, credit enhancements, equity- investments, and social bonds</a:t>
            </a:r>
            <a:r>
              <a:rPr lang="en-GB" sz="1100" dirty="0" smtClean="0"/>
              <a:t>.</a:t>
            </a:r>
            <a:endParaRPr lang="en-GB" sz="1100" dirty="0"/>
          </a:p>
        </p:txBody>
      </p:sp>
      <p:sp>
        <p:nvSpPr>
          <p:cNvPr id="6" name="Text Placeholder 5"/>
          <p:cNvSpPr>
            <a:spLocks noGrp="1"/>
          </p:cNvSpPr>
          <p:nvPr>
            <p:ph type="body" sz="quarter" idx="3"/>
          </p:nvPr>
        </p:nvSpPr>
        <p:spPr>
          <a:xfrm>
            <a:off x="4645025" y="1535113"/>
            <a:ext cx="4041775" cy="376237"/>
          </a:xfrm>
        </p:spPr>
        <p:txBody>
          <a:bodyPr>
            <a:normAutofit fontScale="92500" lnSpcReduction="20000"/>
          </a:bodyPr>
          <a:lstStyle/>
          <a:p>
            <a:r>
              <a:rPr lang="en-US" dirty="0" smtClean="0"/>
              <a:t>Cons</a:t>
            </a:r>
            <a:endParaRPr lang="en-US" dirty="0"/>
          </a:p>
        </p:txBody>
      </p:sp>
      <p:sp>
        <p:nvSpPr>
          <p:cNvPr id="7" name="Content Placeholder 6"/>
          <p:cNvSpPr>
            <a:spLocks noGrp="1"/>
          </p:cNvSpPr>
          <p:nvPr>
            <p:ph sz="quarter" idx="4"/>
          </p:nvPr>
        </p:nvSpPr>
        <p:spPr>
          <a:xfrm>
            <a:off x="4645025" y="1911350"/>
            <a:ext cx="4041775" cy="4214813"/>
          </a:xfrm>
        </p:spPr>
        <p:txBody>
          <a:bodyPr>
            <a:noAutofit/>
          </a:bodyPr>
          <a:lstStyle/>
          <a:p>
            <a:r>
              <a:rPr lang="en-GB" sz="1600" dirty="0" smtClean="0"/>
              <a:t>“</a:t>
            </a:r>
            <a:r>
              <a:rPr lang="en-GB" sz="1600" dirty="0"/>
              <a:t>O</a:t>
            </a:r>
            <a:r>
              <a:rPr lang="en-GB" sz="1600" dirty="0" smtClean="0"/>
              <a:t>ff </a:t>
            </a:r>
            <a:r>
              <a:rPr lang="en-GB" sz="1600" dirty="0"/>
              <a:t>budget” </a:t>
            </a:r>
            <a:r>
              <a:rPr lang="en-GB" sz="1600" dirty="0" smtClean="0"/>
              <a:t>means funding through parallel systems, increases </a:t>
            </a:r>
            <a:r>
              <a:rPr lang="en-GB" sz="1600" dirty="0"/>
              <a:t>fragmentation and transaction costs. </a:t>
            </a:r>
          </a:p>
          <a:p>
            <a:r>
              <a:rPr lang="en-GB" sz="1600" dirty="0" smtClean="0"/>
              <a:t>Often supply</a:t>
            </a:r>
            <a:r>
              <a:rPr lang="en-GB" sz="1600" dirty="0"/>
              <a:t>-driven and not fully aligned with national development strategies.</a:t>
            </a:r>
          </a:p>
          <a:p>
            <a:r>
              <a:rPr lang="en-GB" sz="1600" dirty="0" smtClean="0"/>
              <a:t>Perceived preferences for </a:t>
            </a:r>
            <a:r>
              <a:rPr lang="en-GB" sz="1600" dirty="0"/>
              <a:t>‘technical and vertical solutions’, </a:t>
            </a:r>
            <a:r>
              <a:rPr lang="en-GB" sz="1600" dirty="0" smtClean="0"/>
              <a:t>over</a:t>
            </a:r>
            <a:r>
              <a:rPr lang="en-GB" sz="1600" dirty="0"/>
              <a:t>-reliance on one-dimensional </a:t>
            </a:r>
            <a:r>
              <a:rPr lang="en-GB" sz="1600" dirty="0" smtClean="0"/>
              <a:t>solutions/ </a:t>
            </a:r>
            <a:r>
              <a:rPr lang="en-GB" sz="1600" dirty="0"/>
              <a:t>‘techno-fix’ investments (e.g. bed nets for malaria, vaccinations and so on).</a:t>
            </a:r>
          </a:p>
          <a:p>
            <a:r>
              <a:rPr lang="en-GB" sz="1600" dirty="0" smtClean="0"/>
              <a:t>Few active </a:t>
            </a:r>
            <a:r>
              <a:rPr lang="en-GB" sz="1600" dirty="0"/>
              <a:t>in low-</a:t>
            </a:r>
            <a:r>
              <a:rPr lang="en-GB" sz="1600" dirty="0" smtClean="0"/>
              <a:t>income/fragile states</a:t>
            </a:r>
            <a:endParaRPr lang="en-GB" sz="1600" dirty="0"/>
          </a:p>
          <a:p>
            <a:r>
              <a:rPr lang="en-GB" sz="1600" dirty="0"/>
              <a:t>Many </a:t>
            </a:r>
            <a:r>
              <a:rPr lang="en-GB" sz="1600" dirty="0" smtClean="0"/>
              <a:t>have </a:t>
            </a:r>
            <a:r>
              <a:rPr lang="en-GB" sz="1600" dirty="0"/>
              <a:t>lagged behind official development partners in embracing the culture of transparency, data sharing and public accountability </a:t>
            </a:r>
            <a:endParaRPr lang="en-US" sz="1600" dirty="0"/>
          </a:p>
        </p:txBody>
      </p:sp>
    </p:spTree>
    <p:extLst>
      <p:ext uri="{BB962C8B-B14F-4D97-AF65-F5344CB8AC3E}">
        <p14:creationId xmlns:p14="http://schemas.microsoft.com/office/powerpoint/2010/main" val="4120895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Approach &amp; Methodology</a:t>
            </a:r>
            <a:endParaRPr lang="en-US" dirty="0"/>
          </a:p>
        </p:txBody>
      </p:sp>
      <p:sp>
        <p:nvSpPr>
          <p:cNvPr id="3" name="Content Placeholder 2"/>
          <p:cNvSpPr>
            <a:spLocks noGrp="1"/>
          </p:cNvSpPr>
          <p:nvPr>
            <p:ph idx="1"/>
          </p:nvPr>
        </p:nvSpPr>
        <p:spPr/>
        <p:txBody>
          <a:bodyPr>
            <a:normAutofit fontScale="70000" lnSpcReduction="20000"/>
          </a:bodyPr>
          <a:lstStyle/>
          <a:p>
            <a:pPr>
              <a:lnSpc>
                <a:spcPct val="110000"/>
              </a:lnSpc>
            </a:pPr>
            <a:r>
              <a:rPr lang="en-US" dirty="0" smtClean="0"/>
              <a:t>Multi-methods</a:t>
            </a:r>
          </a:p>
          <a:p>
            <a:pPr>
              <a:lnSpc>
                <a:spcPct val="110000"/>
              </a:lnSpc>
            </a:pPr>
            <a:r>
              <a:rPr lang="en-US" dirty="0" smtClean="0"/>
              <a:t>Phase I:</a:t>
            </a:r>
          </a:p>
          <a:p>
            <a:pPr lvl="1">
              <a:lnSpc>
                <a:spcPct val="110000"/>
              </a:lnSpc>
            </a:pPr>
            <a:r>
              <a:rPr lang="en-US" dirty="0" smtClean="0"/>
              <a:t>Select interviews</a:t>
            </a:r>
          </a:p>
          <a:p>
            <a:pPr lvl="1">
              <a:lnSpc>
                <a:spcPct val="110000"/>
              </a:lnSpc>
            </a:pPr>
            <a:r>
              <a:rPr lang="en-US" dirty="0" smtClean="0"/>
              <a:t>Snowball sampling</a:t>
            </a:r>
          </a:p>
          <a:p>
            <a:pPr lvl="1">
              <a:lnSpc>
                <a:spcPct val="110000"/>
              </a:lnSpc>
            </a:pPr>
            <a:r>
              <a:rPr lang="en-US" dirty="0" smtClean="0"/>
              <a:t>Harvesting </a:t>
            </a:r>
            <a:r>
              <a:rPr lang="en-US" b="1" dirty="0" smtClean="0">
                <a:solidFill>
                  <a:srgbClr val="0000FF"/>
                </a:solidFill>
              </a:rPr>
              <a:t>public</a:t>
            </a:r>
            <a:r>
              <a:rPr lang="en-US" dirty="0" smtClean="0"/>
              <a:t> databases </a:t>
            </a:r>
            <a:r>
              <a:rPr lang="en-US" dirty="0"/>
              <a:t>&amp; Web</a:t>
            </a:r>
          </a:p>
          <a:p>
            <a:pPr lvl="2">
              <a:lnSpc>
                <a:spcPct val="110000"/>
              </a:lnSpc>
            </a:pPr>
            <a:r>
              <a:rPr lang="en-US" dirty="0" err="1"/>
              <a:t>Inyathelo’s</a:t>
            </a:r>
            <a:r>
              <a:rPr lang="en-US" dirty="0"/>
              <a:t> Foundation database</a:t>
            </a:r>
            <a:endParaRPr lang="en-GB" dirty="0"/>
          </a:p>
          <a:p>
            <a:pPr lvl="2">
              <a:lnSpc>
                <a:spcPct val="110000"/>
              </a:lnSpc>
            </a:pPr>
            <a:r>
              <a:rPr lang="en-US" dirty="0"/>
              <a:t>Register of Nonprofit </a:t>
            </a:r>
            <a:r>
              <a:rPr lang="en-US" dirty="0" err="1"/>
              <a:t>Organisations</a:t>
            </a:r>
            <a:r>
              <a:rPr lang="en-US" dirty="0"/>
              <a:t> (NPO), DSD</a:t>
            </a:r>
            <a:endParaRPr lang="en-GB" dirty="0"/>
          </a:p>
          <a:p>
            <a:pPr lvl="2">
              <a:lnSpc>
                <a:spcPct val="110000"/>
              </a:lnSpc>
            </a:pPr>
            <a:r>
              <a:rPr lang="en-US" dirty="0"/>
              <a:t>Foundation Center's grant database </a:t>
            </a:r>
            <a:endParaRPr lang="en-US" dirty="0" smtClean="0"/>
          </a:p>
          <a:p>
            <a:pPr lvl="2">
              <a:lnSpc>
                <a:spcPct val="110000"/>
              </a:lnSpc>
            </a:pPr>
            <a:r>
              <a:rPr lang="en-US" dirty="0"/>
              <a:t>USAID’s list of active US Foundations in SA (2004)</a:t>
            </a:r>
            <a:endParaRPr lang="en-US" dirty="0" smtClean="0"/>
          </a:p>
          <a:p>
            <a:pPr lvl="1">
              <a:lnSpc>
                <a:spcPct val="110000"/>
              </a:lnSpc>
            </a:pPr>
            <a:r>
              <a:rPr lang="en-US" dirty="0"/>
              <a:t>Drawing on existing </a:t>
            </a:r>
            <a:r>
              <a:rPr lang="en-US" dirty="0" smtClean="0"/>
              <a:t>data, e.g.</a:t>
            </a:r>
          </a:p>
          <a:p>
            <a:pPr lvl="2">
              <a:lnSpc>
                <a:spcPct val="110000"/>
              </a:lnSpc>
            </a:pPr>
            <a:r>
              <a:rPr lang="en-US" dirty="0" err="1" smtClean="0"/>
              <a:t>Nedbank’s</a:t>
            </a:r>
            <a:r>
              <a:rPr lang="en-US" i="1" dirty="0" smtClean="0"/>
              <a:t> Giving </a:t>
            </a:r>
            <a:r>
              <a:rPr lang="en-US" i="1" dirty="0"/>
              <a:t>Reports</a:t>
            </a:r>
            <a:r>
              <a:rPr lang="en-US" dirty="0"/>
              <a:t>, </a:t>
            </a:r>
            <a:endParaRPr lang="en-US" dirty="0" smtClean="0"/>
          </a:p>
          <a:p>
            <a:pPr lvl="2">
              <a:lnSpc>
                <a:spcPct val="110000"/>
              </a:lnSpc>
            </a:pPr>
            <a:r>
              <a:rPr lang="en-US" dirty="0" err="1" smtClean="0"/>
              <a:t>Trialogue’s</a:t>
            </a:r>
            <a:r>
              <a:rPr lang="en-US" dirty="0" smtClean="0"/>
              <a:t> </a:t>
            </a:r>
            <a:r>
              <a:rPr lang="en-US" i="1" dirty="0"/>
              <a:t>Corporate Social Investment </a:t>
            </a:r>
            <a:r>
              <a:rPr lang="en-US" i="1" dirty="0" smtClean="0"/>
              <a:t>Handbook</a:t>
            </a:r>
            <a:endParaRPr lang="en-US" dirty="0"/>
          </a:p>
          <a:p>
            <a:pPr lvl="1">
              <a:lnSpc>
                <a:spcPct val="110000"/>
              </a:lnSpc>
            </a:pPr>
            <a:r>
              <a:rPr lang="en-US" dirty="0" smtClean="0"/>
              <a:t>Development of a Philanthropy Classification System (PCS)</a:t>
            </a:r>
          </a:p>
          <a:p>
            <a:pPr lvl="1">
              <a:lnSpc>
                <a:spcPct val="110000"/>
              </a:lnSpc>
            </a:pPr>
            <a:r>
              <a:rPr lang="en-US" dirty="0" smtClean="0"/>
              <a:t>Analysis </a:t>
            </a:r>
            <a:r>
              <a:rPr lang="en-US" dirty="0"/>
              <a:t>of data</a:t>
            </a:r>
          </a:p>
          <a:p>
            <a:pPr marL="0" indent="0">
              <a:buNone/>
            </a:pPr>
            <a:endParaRPr lang="en-US" dirty="0"/>
          </a:p>
        </p:txBody>
      </p:sp>
    </p:spTree>
    <p:extLst>
      <p:ext uri="{BB962C8B-B14F-4D97-AF65-F5344CB8AC3E}">
        <p14:creationId xmlns:p14="http://schemas.microsoft.com/office/powerpoint/2010/main" val="1656338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Methodological challenges</a:t>
            </a:r>
            <a:endParaRPr lang="en-US" dirty="0"/>
          </a:p>
        </p:txBody>
      </p:sp>
      <p:sp>
        <p:nvSpPr>
          <p:cNvPr id="3" name="Content Placeholder 2"/>
          <p:cNvSpPr>
            <a:spLocks noGrp="1"/>
          </p:cNvSpPr>
          <p:nvPr>
            <p:ph idx="1"/>
          </p:nvPr>
        </p:nvSpPr>
        <p:spPr/>
        <p:txBody>
          <a:bodyPr>
            <a:normAutofit fontScale="77500" lnSpcReduction="20000"/>
          </a:bodyPr>
          <a:lstStyle/>
          <a:p>
            <a:r>
              <a:rPr lang="en-GB" b="1" dirty="0">
                <a:solidFill>
                  <a:srgbClr val="0000FF"/>
                </a:solidFill>
              </a:rPr>
              <a:t>Privacy</a:t>
            </a:r>
            <a:r>
              <a:rPr lang="en-GB" dirty="0"/>
              <a:t> is a key feature of </a:t>
            </a:r>
            <a:r>
              <a:rPr lang="en-GB" dirty="0" smtClean="0"/>
              <a:t>private philanthropy, </a:t>
            </a:r>
            <a:r>
              <a:rPr lang="en-GB" dirty="0"/>
              <a:t>which </a:t>
            </a:r>
            <a:r>
              <a:rPr lang="en-GB" dirty="0" smtClean="0"/>
              <a:t>has </a:t>
            </a:r>
            <a:r>
              <a:rPr lang="en-GB" dirty="0"/>
              <a:t>implications for the availability of current accurate </a:t>
            </a:r>
            <a:r>
              <a:rPr lang="en-GB" dirty="0" smtClean="0"/>
              <a:t>data</a:t>
            </a:r>
          </a:p>
          <a:p>
            <a:r>
              <a:rPr lang="en-GB" dirty="0" smtClean="0"/>
              <a:t>Variance in the quality of data/level of detail provided publically</a:t>
            </a:r>
          </a:p>
          <a:p>
            <a:r>
              <a:rPr lang="en-GB" dirty="0" smtClean="0"/>
              <a:t>Definitions of Foundations – tried to be consistent, but there are grey areas</a:t>
            </a:r>
            <a:endParaRPr lang="en-US" dirty="0" smtClean="0"/>
          </a:p>
          <a:p>
            <a:r>
              <a:rPr lang="en-US" dirty="0" smtClean="0"/>
              <a:t>Not yet granted permission to review annual reports submitted to NPO directorate, DSD</a:t>
            </a:r>
          </a:p>
          <a:p>
            <a:r>
              <a:rPr lang="en-US" dirty="0" smtClean="0"/>
              <a:t>SARS </a:t>
            </a:r>
            <a:r>
              <a:rPr lang="en-US" dirty="0" smtClean="0">
                <a:solidFill>
                  <a:srgbClr val="000000"/>
                </a:solidFill>
              </a:rPr>
              <a:t>are considering request to provide </a:t>
            </a:r>
            <a:r>
              <a:rPr lang="en-US" dirty="0" smtClean="0"/>
              <a:t>aggregated data on tax exemptions</a:t>
            </a:r>
          </a:p>
          <a:p>
            <a:r>
              <a:rPr lang="en-US" dirty="0" smtClean="0"/>
              <a:t>Research conducted by </a:t>
            </a:r>
            <a:r>
              <a:rPr lang="en-US" dirty="0" err="1" smtClean="0"/>
              <a:t>Nedbank</a:t>
            </a:r>
            <a:r>
              <a:rPr lang="en-US" dirty="0" smtClean="0"/>
              <a:t> Private Wealth on HNW individuals has not been updated since 2012, next survey to be completed in </a:t>
            </a:r>
            <a:r>
              <a:rPr lang="en-US" u="sng" dirty="0" smtClean="0"/>
              <a:t>3</a:t>
            </a:r>
            <a:r>
              <a:rPr lang="en-US" u="sng" baseline="30000" dirty="0" smtClean="0"/>
              <a:t>rd</a:t>
            </a:r>
            <a:r>
              <a:rPr lang="en-US" u="sng" dirty="0" smtClean="0"/>
              <a:t> Quarter of 2016</a:t>
            </a:r>
            <a:endParaRPr lang="en-US" u="sng" dirty="0"/>
          </a:p>
        </p:txBody>
      </p:sp>
    </p:spTree>
    <p:extLst>
      <p:ext uri="{BB962C8B-B14F-4D97-AF65-F5344CB8AC3E}">
        <p14:creationId xmlns:p14="http://schemas.microsoft.com/office/powerpoint/2010/main" val="2896382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IDC Documents" ma:contentTypeID="0x010100D7697B1B14131F488AB354554107CD01008F6DBB084DB06541AFE60066DCFA291B" ma:contentTypeVersion="3" ma:contentTypeDescription="" ma:contentTypeScope="" ma:versionID="a7ff6445ee6cd642878cf88f1caf4821">
  <xsd:schema xmlns:xsd="http://www.w3.org/2001/XMLSchema" xmlns:xs="http://www.w3.org/2001/XMLSchema" xmlns:p="http://schemas.microsoft.com/office/2006/metadata/properties" xmlns:ns2="92e8c5d1-87b8-4d36-9ea7-10f6df90eb1e" targetNamespace="http://schemas.microsoft.com/office/2006/metadata/properties" ma:root="true" ma:fieldsID="5cb408c6067496b76e531fe713c9a0ae" ns2:_="">
    <xsd:import namespace="92e8c5d1-87b8-4d36-9ea7-10f6df90eb1e"/>
    <xsd:element name="properties">
      <xsd:complexType>
        <xsd:sequence>
          <xsd:element name="documentManagement">
            <xsd:complexType>
              <xsd:all>
                <xsd:element ref="ns2:_dlc_DocId" minOccurs="0"/>
                <xsd:element ref="ns2:_dlc_DocIdUrl" minOccurs="0"/>
                <xsd:element ref="ns2:_dlc_DocIdPersistId" minOccurs="0"/>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e8c5d1-87b8-4d36-9ea7-10f6df90eb1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Document_x0020_Type" ma:index="11" nillable="true" ma:displayName="Document Type" ma:format="Dropdown" ma:internalName="Document_x0020_Type" ma:readOnly="false">
      <xsd:simpleType>
        <xsd:restriction base="dms:Choice">
          <xsd:enumeration value="Policies"/>
          <xsd:enumeration value="Guidelines"/>
          <xsd:enumeration value="Reports"/>
          <xsd:enumeration value="Reviews"/>
          <xsd:enumeration value="Strategies"/>
          <xsd:enumeration value="Media Statemen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92e8c5d1-87b8-4d36-9ea7-10f6df90eb1e">5YC5KE62ET5A-23-24</_dlc_DocId>
    <_dlc_DocIdUrl xmlns="92e8c5d1-87b8-4d36-9ea7-10f6df90eb1e">
      <Url>http://idc.treasury.gov.za/_layouts/15/DocIdRedir.aspx?ID=5YC5KE62ET5A-23-24</Url>
      <Description>5YC5KE62ET5A-23-24</Description>
    </_dlc_DocIdUrl>
    <Document_x0020_Type xmlns="92e8c5d1-87b8-4d36-9ea7-10f6df90eb1e">Reports</Document_x0020_Type>
  </documentManagement>
</p:properties>
</file>

<file path=customXml/itemProps1.xml><?xml version="1.0" encoding="utf-8"?>
<ds:datastoreItem xmlns:ds="http://schemas.openxmlformats.org/officeDocument/2006/customXml" ds:itemID="{CB8F19BC-69AA-479F-958B-DCE491C0786C}"/>
</file>

<file path=customXml/itemProps2.xml><?xml version="1.0" encoding="utf-8"?>
<ds:datastoreItem xmlns:ds="http://schemas.openxmlformats.org/officeDocument/2006/customXml" ds:itemID="{1684B747-5350-4D5A-8B58-3D8A8AB35310}"/>
</file>

<file path=customXml/itemProps3.xml><?xml version="1.0" encoding="utf-8"?>
<ds:datastoreItem xmlns:ds="http://schemas.openxmlformats.org/officeDocument/2006/customXml" ds:itemID="{4E7EF292-8DA0-48F1-94D0-86ECAB166BAC}"/>
</file>

<file path=customXml/itemProps4.xml><?xml version="1.0" encoding="utf-8"?>
<ds:datastoreItem xmlns:ds="http://schemas.openxmlformats.org/officeDocument/2006/customXml" ds:itemID="{9A2C07DC-EB09-4557-8767-74358B7AE9B3}"/>
</file>

<file path=docProps/app.xml><?xml version="1.0" encoding="utf-8"?>
<Properties xmlns="http://schemas.openxmlformats.org/officeDocument/2006/extended-properties" xmlns:vt="http://schemas.openxmlformats.org/officeDocument/2006/docPropsVTypes">
  <TotalTime>1301</TotalTime>
  <Words>1653</Words>
  <Application>Microsoft Macintosh PowerPoint</Application>
  <PresentationFormat>On-screen Show (4:3)</PresentationFormat>
  <Paragraphs>203</Paragraphs>
  <Slides>25</Slides>
  <Notes>3</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Cambria</vt:lpstr>
      <vt:lpstr>Times New Roman</vt:lpstr>
      <vt:lpstr>Office Theme</vt:lpstr>
      <vt:lpstr>Review of Philanthropy in South Africa</vt:lpstr>
      <vt:lpstr>Outline</vt:lpstr>
      <vt:lpstr>Study Objective</vt:lpstr>
      <vt:lpstr>Key terms</vt:lpstr>
      <vt:lpstr>Financial engagement of OECD countries with developing world: 2013</vt:lpstr>
      <vt:lpstr>Strategic/global importance of philanthropy</vt:lpstr>
      <vt:lpstr>Value add of philanthropy</vt:lpstr>
      <vt:lpstr>Approach &amp; Methodology</vt:lpstr>
      <vt:lpstr>Methodological challenges</vt:lpstr>
      <vt:lpstr>Select findings from the Philanthropy Classification System matrix </vt:lpstr>
      <vt:lpstr>Size and shape: South Africa</vt:lpstr>
      <vt:lpstr>Granted amount by Foundation classification </vt:lpstr>
      <vt:lpstr>Foundations: Granted proportion by sector</vt:lpstr>
      <vt:lpstr>HNW giving by sector (Average percentage of total giving)</vt:lpstr>
      <vt:lpstr>Motivation</vt:lpstr>
      <vt:lpstr>Motivation to give (Percentage of HNW Givers)</vt:lpstr>
      <vt:lpstr>How organisations are identified (Percentage of HNW givers)</vt:lpstr>
      <vt:lpstr>Application process to Foundations</vt:lpstr>
      <vt:lpstr>Reporting</vt:lpstr>
      <vt:lpstr>Foundations: “Disclosure of information” score</vt:lpstr>
      <vt:lpstr>What the evidence tells us so far…</vt:lpstr>
      <vt:lpstr>What the evidence tells us so far…</vt:lpstr>
      <vt:lpstr>Next steps: Feb/March 2016</vt:lpstr>
      <vt:lpstr>Integrating philanthropy into the development sector…</vt:lpstr>
      <vt:lpstr>Thank You</vt:lpstr>
    </vt:vector>
  </TitlesOfParts>
  <Company>Strategy &amp; Tactics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Development Cooperation Forum 2015 - Review of Philanthropy in South Africa</dc:title>
  <dc:creator>Matthew</dc:creator>
  <cp:lastModifiedBy>Denby, Katherine</cp:lastModifiedBy>
  <cp:revision>112</cp:revision>
  <cp:lastPrinted>2015-11-26T12:30:41Z</cp:lastPrinted>
  <dcterms:created xsi:type="dcterms:W3CDTF">2015-11-11T09:17:31Z</dcterms:created>
  <dcterms:modified xsi:type="dcterms:W3CDTF">2015-12-02T07:09:46Z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0x010100D7697B1B14131F488AB354554107CD01008F6DBB084DB06541AFE60066DCFA291B</vt:lpwstr>
  </property>
  <property fmtid="{D5CDD505-2E9C-101B-9397-08002B2CF9AE}" pid="3" name="_dlc_DocIdItemGuid">
    <vt:lpwstr>a1d2dd24-dd68-40d3-9583-11c1209206be</vt:lpwstr>
  </property>
</Properties>
</file>